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4"/>
  </p:notesMasterIdLst>
  <p:handoutMasterIdLst>
    <p:handoutMasterId r:id="rId25"/>
  </p:handoutMasterIdLst>
  <p:sldIdLst>
    <p:sldId id="302" r:id="rId2"/>
    <p:sldId id="400" r:id="rId3"/>
    <p:sldId id="401" r:id="rId4"/>
    <p:sldId id="402" r:id="rId5"/>
    <p:sldId id="408" r:id="rId6"/>
    <p:sldId id="414" r:id="rId7"/>
    <p:sldId id="404" r:id="rId8"/>
    <p:sldId id="415" r:id="rId9"/>
    <p:sldId id="413" r:id="rId10"/>
    <p:sldId id="412" r:id="rId11"/>
    <p:sldId id="411" r:id="rId12"/>
    <p:sldId id="406" r:id="rId13"/>
    <p:sldId id="422" r:id="rId14"/>
    <p:sldId id="423" r:id="rId15"/>
    <p:sldId id="407" r:id="rId16"/>
    <p:sldId id="417" r:id="rId17"/>
    <p:sldId id="416" r:id="rId18"/>
    <p:sldId id="418" r:id="rId19"/>
    <p:sldId id="420" r:id="rId20"/>
    <p:sldId id="424" r:id="rId21"/>
    <p:sldId id="419" r:id="rId22"/>
    <p:sldId id="421" r:id="rId23"/>
  </p:sldIdLst>
  <p:sldSz cx="9144000" cy="6858000" type="screen4x3"/>
  <p:notesSz cx="6858000" cy="91313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Times" charset="0"/>
        <a:ea typeface="ＭＳ Ｐゴシック" charset="0"/>
        <a:cs typeface="+mn-cs"/>
      </a:defRPr>
    </a:lvl1pPr>
    <a:lvl2pPr marL="457200" algn="l" rtl="0" eaLnBrk="0" fontAlgn="base" hangingPunct="0">
      <a:spcBef>
        <a:spcPct val="0"/>
      </a:spcBef>
      <a:spcAft>
        <a:spcPct val="0"/>
      </a:spcAft>
      <a:defRPr sz="2400" kern="1200">
        <a:solidFill>
          <a:schemeClr val="tx1"/>
        </a:solidFill>
        <a:latin typeface="Times" charset="0"/>
        <a:ea typeface="ＭＳ Ｐゴシック" charset="0"/>
        <a:cs typeface="+mn-cs"/>
      </a:defRPr>
    </a:lvl2pPr>
    <a:lvl3pPr marL="914400" algn="l" rtl="0" eaLnBrk="0" fontAlgn="base" hangingPunct="0">
      <a:spcBef>
        <a:spcPct val="0"/>
      </a:spcBef>
      <a:spcAft>
        <a:spcPct val="0"/>
      </a:spcAft>
      <a:defRPr sz="2400" kern="1200">
        <a:solidFill>
          <a:schemeClr val="tx1"/>
        </a:solidFill>
        <a:latin typeface="Times" charset="0"/>
        <a:ea typeface="ＭＳ Ｐゴシック" charset="0"/>
        <a:cs typeface="+mn-cs"/>
      </a:defRPr>
    </a:lvl3pPr>
    <a:lvl4pPr marL="1371600" algn="l" rtl="0" eaLnBrk="0" fontAlgn="base" hangingPunct="0">
      <a:spcBef>
        <a:spcPct val="0"/>
      </a:spcBef>
      <a:spcAft>
        <a:spcPct val="0"/>
      </a:spcAft>
      <a:defRPr sz="2400" kern="1200">
        <a:solidFill>
          <a:schemeClr val="tx1"/>
        </a:solidFill>
        <a:latin typeface="Times" charset="0"/>
        <a:ea typeface="ＭＳ Ｐゴシック" charset="0"/>
        <a:cs typeface="+mn-cs"/>
      </a:defRPr>
    </a:lvl4pPr>
    <a:lvl5pPr marL="1828800" algn="l" rtl="0" eaLnBrk="0" fontAlgn="base" hangingPunct="0">
      <a:spcBef>
        <a:spcPct val="0"/>
      </a:spcBef>
      <a:spcAft>
        <a:spcPct val="0"/>
      </a:spcAft>
      <a:defRPr sz="2400" kern="1200">
        <a:solidFill>
          <a:schemeClr val="tx1"/>
        </a:solidFill>
        <a:latin typeface="Times" charset="0"/>
        <a:ea typeface="ＭＳ Ｐゴシック" charset="0"/>
        <a:cs typeface="+mn-cs"/>
      </a:defRPr>
    </a:lvl5pPr>
    <a:lvl6pPr marL="2286000" algn="l" defTabSz="457200" rtl="0" eaLnBrk="1" latinLnBrk="0" hangingPunct="1">
      <a:defRPr sz="2400" kern="1200">
        <a:solidFill>
          <a:schemeClr val="tx1"/>
        </a:solidFill>
        <a:latin typeface="Times" charset="0"/>
        <a:ea typeface="ＭＳ Ｐゴシック" charset="0"/>
        <a:cs typeface="+mn-cs"/>
      </a:defRPr>
    </a:lvl6pPr>
    <a:lvl7pPr marL="2743200" algn="l" defTabSz="457200" rtl="0" eaLnBrk="1" latinLnBrk="0" hangingPunct="1">
      <a:defRPr sz="2400" kern="1200">
        <a:solidFill>
          <a:schemeClr val="tx1"/>
        </a:solidFill>
        <a:latin typeface="Times" charset="0"/>
        <a:ea typeface="ＭＳ Ｐゴシック" charset="0"/>
        <a:cs typeface="+mn-cs"/>
      </a:defRPr>
    </a:lvl7pPr>
    <a:lvl8pPr marL="3200400" algn="l" defTabSz="457200" rtl="0" eaLnBrk="1" latinLnBrk="0" hangingPunct="1">
      <a:defRPr sz="2400" kern="1200">
        <a:solidFill>
          <a:schemeClr val="tx1"/>
        </a:solidFill>
        <a:latin typeface="Times" charset="0"/>
        <a:ea typeface="ＭＳ Ｐゴシック" charset="0"/>
        <a:cs typeface="+mn-cs"/>
      </a:defRPr>
    </a:lvl8pPr>
    <a:lvl9pPr marL="3657600" algn="l" defTabSz="457200" rtl="0" eaLnBrk="1" latinLnBrk="0" hangingPunct="1">
      <a:defRPr sz="2400" kern="1200">
        <a:solidFill>
          <a:schemeClr val="tx1"/>
        </a:solidFill>
        <a:latin typeface="Times"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hiddenSlides="1" frameSlides="1"/>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1C288B"/>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5" autoAdjust="0"/>
    <p:restoredTop sz="98214" autoAdjust="0"/>
  </p:normalViewPr>
  <p:slideViewPr>
    <p:cSldViewPr snapToGrid="0">
      <p:cViewPr>
        <p:scale>
          <a:sx n="100" d="100"/>
          <a:sy n="100" d="100"/>
        </p:scale>
        <p:origin x="-424" y="-56"/>
      </p:cViewPr>
      <p:guideLst>
        <p:guide orient="horz" pos="2160"/>
        <p:guide pos="2880"/>
      </p:guideLst>
    </p:cSldViewPr>
  </p:slideViewPr>
  <p:outlineViewPr>
    <p:cViewPr>
      <p:scale>
        <a:sx n="75" d="100"/>
        <a:sy n="75" d="100"/>
      </p:scale>
      <p:origin x="0" y="5088"/>
    </p:cViewPr>
  </p:outlineViewPr>
  <p:notesTextViewPr>
    <p:cViewPr>
      <p:scale>
        <a:sx n="100" d="100"/>
        <a:sy n="100" d="100"/>
      </p:scale>
      <p:origin x="0" y="0"/>
    </p:cViewPr>
  </p:notesTextViewPr>
  <p:sorterViewPr>
    <p:cViewPr>
      <p:scale>
        <a:sx n="66" d="100"/>
        <a:sy n="66" d="100"/>
      </p:scale>
      <p:origin x="0" y="11840"/>
    </p:cViewPr>
  </p:sorterViewPr>
  <p:notesViewPr>
    <p:cSldViewPr snapToGrid="0">
      <p:cViewPr>
        <p:scale>
          <a:sx n="100" d="100"/>
          <a:sy n="100" d="100"/>
        </p:scale>
        <p:origin x="-1208" y="776"/>
      </p:cViewPr>
      <p:guideLst>
        <p:guide orient="horz" pos="2876"/>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753743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3705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0487" tIns="44450" rIns="90487" bIns="4445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1" name="Rectangle 3"/>
          <p:cNvSpPr>
            <a:spLocks noGrp="1" noRot="1" noChangeAspect="1" noChangeArrowheads="1" noTextEdit="1"/>
          </p:cNvSpPr>
          <p:nvPr>
            <p:ph type="sldImg" idx="2"/>
          </p:nvPr>
        </p:nvSpPr>
        <p:spPr bwMode="auto">
          <a:xfrm>
            <a:off x="1149350" y="688975"/>
            <a:ext cx="4559300" cy="3416300"/>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Tree>
    <p:extLst>
      <p:ext uri="{BB962C8B-B14F-4D97-AF65-F5344CB8AC3E}">
        <p14:creationId xmlns:p14="http://schemas.microsoft.com/office/powerpoint/2010/main" val="16451845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Times"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53906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64868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77330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4430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634247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254873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20790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314455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32331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05102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6084466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0487" tIns="44450" rIns="90487" bIns="44450" numCol="1" anchor="ctr" anchorCtr="0" compatLnSpc="1">
            <a:prstTxWarp prst="textNoShape">
              <a:avLst/>
            </a:prstTxWarp>
          </a:bodyPr>
          <a:lstStyle/>
          <a:p>
            <a:pPr lvl="0"/>
            <a:r>
              <a:rPr lang="en-US" smtClean="0"/>
              <a:t>Click to edit Master title style</a:t>
            </a:r>
            <a:endParaRPr lang="en-US"/>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0487" tIns="44450" rIns="90487"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2800">
          <a:solidFill>
            <a:schemeClr val="tx2"/>
          </a:solidFill>
          <a:latin typeface="+mj-lt"/>
          <a:ea typeface="+mj-ea"/>
          <a:cs typeface="+mj-cs"/>
        </a:defRPr>
      </a:lvl1pPr>
      <a:lvl2pPr algn="l" rtl="0" eaLnBrk="1" fontAlgn="base" hangingPunct="1">
        <a:spcBef>
          <a:spcPct val="0"/>
        </a:spcBef>
        <a:spcAft>
          <a:spcPct val="0"/>
        </a:spcAft>
        <a:defRPr sz="2800">
          <a:solidFill>
            <a:schemeClr val="tx2"/>
          </a:solidFill>
          <a:latin typeface="Comic Sans MS" charset="0"/>
          <a:ea typeface="ＭＳ Ｐゴシック" charset="0"/>
        </a:defRPr>
      </a:lvl2pPr>
      <a:lvl3pPr algn="l" rtl="0" eaLnBrk="1" fontAlgn="base" hangingPunct="1">
        <a:spcBef>
          <a:spcPct val="0"/>
        </a:spcBef>
        <a:spcAft>
          <a:spcPct val="0"/>
        </a:spcAft>
        <a:defRPr sz="2800">
          <a:solidFill>
            <a:schemeClr val="tx2"/>
          </a:solidFill>
          <a:latin typeface="Comic Sans MS" charset="0"/>
          <a:ea typeface="ＭＳ Ｐゴシック" charset="0"/>
        </a:defRPr>
      </a:lvl3pPr>
      <a:lvl4pPr algn="l" rtl="0" eaLnBrk="1" fontAlgn="base" hangingPunct="1">
        <a:spcBef>
          <a:spcPct val="0"/>
        </a:spcBef>
        <a:spcAft>
          <a:spcPct val="0"/>
        </a:spcAft>
        <a:defRPr sz="2800">
          <a:solidFill>
            <a:schemeClr val="tx2"/>
          </a:solidFill>
          <a:latin typeface="Comic Sans MS" charset="0"/>
          <a:ea typeface="ＭＳ Ｐゴシック" charset="0"/>
        </a:defRPr>
      </a:lvl4pPr>
      <a:lvl5pPr algn="l" rtl="0" eaLnBrk="1" fontAlgn="base" hangingPunct="1">
        <a:spcBef>
          <a:spcPct val="0"/>
        </a:spcBef>
        <a:spcAft>
          <a:spcPct val="0"/>
        </a:spcAft>
        <a:defRPr sz="2800">
          <a:solidFill>
            <a:schemeClr val="tx2"/>
          </a:solidFill>
          <a:latin typeface="Comic Sans MS" charset="0"/>
          <a:ea typeface="ＭＳ Ｐゴシック" charset="0"/>
        </a:defRPr>
      </a:lvl5pPr>
      <a:lvl6pPr marL="457200" algn="l" rtl="0" eaLnBrk="1" fontAlgn="base" hangingPunct="1">
        <a:spcBef>
          <a:spcPct val="0"/>
        </a:spcBef>
        <a:spcAft>
          <a:spcPct val="0"/>
        </a:spcAft>
        <a:defRPr sz="2800">
          <a:solidFill>
            <a:schemeClr val="tx2"/>
          </a:solidFill>
          <a:latin typeface="Comic Sans MS" charset="0"/>
          <a:ea typeface="ＭＳ Ｐゴシック" charset="0"/>
        </a:defRPr>
      </a:lvl6pPr>
      <a:lvl7pPr marL="914400" algn="l" rtl="0" eaLnBrk="1" fontAlgn="base" hangingPunct="1">
        <a:spcBef>
          <a:spcPct val="0"/>
        </a:spcBef>
        <a:spcAft>
          <a:spcPct val="0"/>
        </a:spcAft>
        <a:defRPr sz="2800">
          <a:solidFill>
            <a:schemeClr val="tx2"/>
          </a:solidFill>
          <a:latin typeface="Comic Sans MS" charset="0"/>
          <a:ea typeface="ＭＳ Ｐゴシック" charset="0"/>
        </a:defRPr>
      </a:lvl7pPr>
      <a:lvl8pPr marL="1371600" algn="l" rtl="0" eaLnBrk="1" fontAlgn="base" hangingPunct="1">
        <a:spcBef>
          <a:spcPct val="0"/>
        </a:spcBef>
        <a:spcAft>
          <a:spcPct val="0"/>
        </a:spcAft>
        <a:defRPr sz="2800">
          <a:solidFill>
            <a:schemeClr val="tx2"/>
          </a:solidFill>
          <a:latin typeface="Comic Sans MS" charset="0"/>
          <a:ea typeface="ＭＳ Ｐゴシック" charset="0"/>
        </a:defRPr>
      </a:lvl8pPr>
      <a:lvl9pPr marL="1828800" algn="l" rtl="0" eaLnBrk="1" fontAlgn="base" hangingPunct="1">
        <a:spcBef>
          <a:spcPct val="0"/>
        </a:spcBef>
        <a:spcAft>
          <a:spcPct val="0"/>
        </a:spcAft>
        <a:defRPr sz="2800">
          <a:solidFill>
            <a:schemeClr val="tx2"/>
          </a:solidFill>
          <a:latin typeface="Comic Sans MS" charset="0"/>
          <a:ea typeface="ＭＳ Ｐゴシック" charset="0"/>
        </a:defRPr>
      </a:lvl9pPr>
    </p:titleStyle>
    <p:bodyStyle>
      <a:lvl1pPr marL="342900" indent="-342900" algn="l" rtl="0" eaLnBrk="1" fontAlgn="base" hangingPunct="1">
        <a:spcBef>
          <a:spcPct val="20000"/>
        </a:spcBef>
        <a:spcAft>
          <a:spcPct val="0"/>
        </a:spcAft>
        <a:buSzPct val="100000"/>
        <a:buChar char="•"/>
        <a:defRPr>
          <a:solidFill>
            <a:schemeClr val="tx1"/>
          </a:solidFill>
          <a:latin typeface="+mn-lt"/>
          <a:ea typeface="+mn-ea"/>
          <a:cs typeface="+mn-cs"/>
        </a:defRPr>
      </a:lvl1pPr>
      <a:lvl2pPr marL="742950" indent="-285750" algn="l" rtl="0" eaLnBrk="1" fontAlgn="base" hangingPunct="1">
        <a:spcBef>
          <a:spcPct val="20000"/>
        </a:spcBef>
        <a:spcAft>
          <a:spcPct val="0"/>
        </a:spcAft>
        <a:buSzPct val="100000"/>
        <a:buChar char="–"/>
        <a:defRPr>
          <a:solidFill>
            <a:schemeClr val="tx1"/>
          </a:solidFill>
          <a:latin typeface="+mn-lt"/>
          <a:ea typeface="+mn-ea"/>
        </a:defRPr>
      </a:lvl2pPr>
      <a:lvl3pPr marL="1143000" indent="-228600" algn="l" rtl="0" eaLnBrk="1" fontAlgn="base" hangingPunct="1">
        <a:spcBef>
          <a:spcPct val="20000"/>
        </a:spcBef>
        <a:spcAft>
          <a:spcPct val="0"/>
        </a:spcAft>
        <a:buSzPct val="100000"/>
        <a:buChar char="•"/>
        <a:defRPr>
          <a:solidFill>
            <a:schemeClr val="tx1"/>
          </a:solidFill>
          <a:latin typeface="+mn-lt"/>
          <a:ea typeface="+mn-ea"/>
        </a:defRPr>
      </a:lvl3pPr>
      <a:lvl4pPr marL="1600200" indent="-228600" algn="l" rtl="0" eaLnBrk="1" fontAlgn="base" hangingPunct="1">
        <a:spcBef>
          <a:spcPct val="20000"/>
        </a:spcBef>
        <a:spcAft>
          <a:spcPct val="0"/>
        </a:spcAft>
        <a:buSzPct val="100000"/>
        <a:buChar char="–"/>
        <a:defRPr>
          <a:solidFill>
            <a:schemeClr val="tx1"/>
          </a:solidFill>
          <a:latin typeface="+mn-lt"/>
          <a:ea typeface="+mn-ea"/>
        </a:defRPr>
      </a:lvl4pPr>
      <a:lvl5pPr marL="2057400" indent="-228600" algn="l" rtl="0" eaLnBrk="1" fontAlgn="base" hangingPunct="1">
        <a:spcBef>
          <a:spcPct val="20000"/>
        </a:spcBef>
        <a:spcAft>
          <a:spcPct val="0"/>
        </a:spcAft>
        <a:buSzPct val="100000"/>
        <a:buChar char="•"/>
        <a:defRPr>
          <a:solidFill>
            <a:schemeClr val="tx1"/>
          </a:solidFill>
          <a:latin typeface="+mn-lt"/>
          <a:ea typeface="+mn-ea"/>
        </a:defRPr>
      </a:lvl5pPr>
      <a:lvl6pPr marL="2514600" indent="-228600" algn="l" rtl="0" eaLnBrk="1" fontAlgn="base" hangingPunct="1">
        <a:spcBef>
          <a:spcPct val="20000"/>
        </a:spcBef>
        <a:spcAft>
          <a:spcPct val="0"/>
        </a:spcAft>
        <a:buSzPct val="100000"/>
        <a:buChar char="•"/>
        <a:defRPr>
          <a:solidFill>
            <a:schemeClr val="tx1"/>
          </a:solidFill>
          <a:latin typeface="+mn-lt"/>
          <a:ea typeface="+mn-ea"/>
        </a:defRPr>
      </a:lvl6pPr>
      <a:lvl7pPr marL="2971800" indent="-228600" algn="l" rtl="0" eaLnBrk="1" fontAlgn="base" hangingPunct="1">
        <a:spcBef>
          <a:spcPct val="20000"/>
        </a:spcBef>
        <a:spcAft>
          <a:spcPct val="0"/>
        </a:spcAft>
        <a:buSzPct val="100000"/>
        <a:buChar char="•"/>
        <a:defRPr>
          <a:solidFill>
            <a:schemeClr val="tx1"/>
          </a:solidFill>
          <a:latin typeface="+mn-lt"/>
          <a:ea typeface="+mn-ea"/>
        </a:defRPr>
      </a:lvl7pPr>
      <a:lvl8pPr marL="3429000" indent="-228600" algn="l" rtl="0" eaLnBrk="1" fontAlgn="base" hangingPunct="1">
        <a:spcBef>
          <a:spcPct val="20000"/>
        </a:spcBef>
        <a:spcAft>
          <a:spcPct val="0"/>
        </a:spcAft>
        <a:buSzPct val="100000"/>
        <a:buChar char="•"/>
        <a:defRPr>
          <a:solidFill>
            <a:schemeClr val="tx1"/>
          </a:solidFill>
          <a:latin typeface="+mn-lt"/>
          <a:ea typeface="+mn-ea"/>
        </a:defRPr>
      </a:lvl8pPr>
      <a:lvl9pPr marL="3886200" indent="-228600" algn="l" rtl="0" eaLnBrk="1" fontAlgn="base" hangingPunct="1">
        <a:spcBef>
          <a:spcPct val="20000"/>
        </a:spcBef>
        <a:spcAft>
          <a:spcPct val="0"/>
        </a:spcAft>
        <a:buSzPct val="100000"/>
        <a:buChar char="•"/>
        <a:defRPr>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5467" y="1524927"/>
            <a:ext cx="8737600" cy="1470025"/>
          </a:xfrm>
        </p:spPr>
        <p:txBody>
          <a:bodyPr/>
          <a:lstStyle/>
          <a:p>
            <a:pPr algn="ctr"/>
            <a:r>
              <a:rPr lang="en-US" sz="3600" dirty="0" err="1" smtClean="0">
                <a:latin typeface="Comic Sans MS"/>
                <a:cs typeface="Comic Sans MS"/>
              </a:rPr>
              <a:t>Cybersecurity</a:t>
            </a:r>
            <a:r>
              <a:rPr lang="en-US" sz="3600" dirty="0" smtClean="0">
                <a:latin typeface="Comic Sans MS"/>
                <a:cs typeface="Comic Sans MS"/>
              </a:rPr>
              <a:t> for Future Presidents</a:t>
            </a:r>
            <a:endParaRPr lang="en-US" sz="3600" dirty="0">
              <a:latin typeface="Comic Sans MS"/>
              <a:cs typeface="Comic Sans MS"/>
            </a:endParaRPr>
          </a:p>
        </p:txBody>
      </p:sp>
      <p:sp>
        <p:nvSpPr>
          <p:cNvPr id="3" name="Subtitle 2"/>
          <p:cNvSpPr>
            <a:spLocks noGrp="1"/>
          </p:cNvSpPr>
          <p:nvPr>
            <p:ph type="subTitle" idx="1"/>
          </p:nvPr>
        </p:nvSpPr>
        <p:spPr>
          <a:xfrm>
            <a:off x="0" y="3197039"/>
            <a:ext cx="8741619" cy="1752600"/>
          </a:xfrm>
        </p:spPr>
        <p:txBody>
          <a:bodyPr/>
          <a:lstStyle/>
          <a:p>
            <a:r>
              <a:rPr lang="en-US" sz="2400" dirty="0" smtClean="0">
                <a:solidFill>
                  <a:schemeClr val="tx1"/>
                </a:solidFill>
                <a:latin typeface="Comic Sans MS"/>
                <a:cs typeface="Comic Sans MS"/>
              </a:rPr>
              <a:t>Lecture 14: </a:t>
            </a:r>
          </a:p>
          <a:p>
            <a:r>
              <a:rPr lang="en-US" sz="2400" dirty="0" err="1" smtClean="0">
                <a:solidFill>
                  <a:schemeClr val="tx1"/>
                </a:solidFill>
                <a:latin typeface="Comic Sans MS"/>
                <a:cs typeface="Comic Sans MS"/>
              </a:rPr>
              <a:t>Cyberwarfare</a:t>
            </a:r>
            <a:r>
              <a:rPr lang="en-US" sz="2400" dirty="0" smtClean="0">
                <a:solidFill>
                  <a:schemeClr val="tx1"/>
                </a:solidFill>
                <a:latin typeface="Comic Sans MS"/>
                <a:cs typeface="Comic Sans MS"/>
              </a:rPr>
              <a:t> and Other Topics for Future Presidents</a:t>
            </a:r>
          </a:p>
          <a:p>
            <a:endParaRPr lang="en-US" sz="2400" dirty="0">
              <a:latin typeface="Comic Sans MS"/>
              <a:cs typeface="Comic Sans MS"/>
            </a:endParaRPr>
          </a:p>
        </p:txBody>
      </p:sp>
    </p:spTree>
    <p:extLst>
      <p:ext uri="{BB962C8B-B14F-4D97-AF65-F5344CB8AC3E}">
        <p14:creationId xmlns:p14="http://schemas.microsoft.com/office/powerpoint/2010/main" val="102217715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254000"/>
            <a:ext cx="7772400" cy="762000"/>
          </a:xfrm>
        </p:spPr>
        <p:txBody>
          <a:bodyPr/>
          <a:lstStyle/>
          <a:p>
            <a:r>
              <a:rPr lang="en-US" dirty="0" smtClean="0"/>
              <a:t>Norms and Diplomacy</a:t>
            </a:r>
            <a:endParaRPr lang="en-US" dirty="0"/>
          </a:p>
        </p:txBody>
      </p:sp>
      <p:sp>
        <p:nvSpPr>
          <p:cNvPr id="3" name="Content Placeholder 2"/>
          <p:cNvSpPr>
            <a:spLocks noGrp="1"/>
          </p:cNvSpPr>
          <p:nvPr>
            <p:ph idx="1"/>
          </p:nvPr>
        </p:nvSpPr>
        <p:spPr>
          <a:xfrm>
            <a:off x="406400" y="1130300"/>
            <a:ext cx="8343900" cy="4914900"/>
          </a:xfrm>
        </p:spPr>
        <p:txBody>
          <a:bodyPr/>
          <a:lstStyle/>
          <a:p>
            <a:r>
              <a:rPr lang="en-US" dirty="0"/>
              <a:t>Norm: agreed standard of behavior</a:t>
            </a:r>
          </a:p>
          <a:p>
            <a:pPr lvl="1"/>
            <a:r>
              <a:rPr lang="en-US" dirty="0"/>
              <a:t>What norms might we have for cyber attacks?</a:t>
            </a:r>
          </a:p>
          <a:p>
            <a:pPr lvl="2"/>
            <a:r>
              <a:rPr lang="en-US" dirty="0"/>
              <a:t>No attacks against critical infrastructure?</a:t>
            </a:r>
          </a:p>
          <a:p>
            <a:r>
              <a:rPr lang="en-US" dirty="0" smtClean="0"/>
              <a:t>Countries are talking, but there is a long way to go</a:t>
            </a:r>
          </a:p>
          <a:p>
            <a:r>
              <a:rPr lang="en-US" dirty="0"/>
              <a:t>Tallinn Manual an initial attempt to document how international law applies to cyber warfare, produced by </a:t>
            </a:r>
            <a:r>
              <a:rPr lang="en-US" dirty="0" smtClean="0"/>
              <a:t>a NATO center for cyber defense</a:t>
            </a:r>
            <a:endParaRPr lang="en-US" dirty="0"/>
          </a:p>
          <a:p>
            <a:r>
              <a:rPr lang="en-US" dirty="0" smtClean="0"/>
              <a:t>Difficulties: </a:t>
            </a:r>
          </a:p>
          <a:p>
            <a:pPr lvl="1"/>
            <a:r>
              <a:rPr lang="en-US" dirty="0" smtClean="0"/>
              <a:t>Cyber is relatively low cost; non-state actors are a factor</a:t>
            </a:r>
          </a:p>
          <a:p>
            <a:pPr lvl="1"/>
            <a:r>
              <a:rPr lang="en-US" dirty="0" smtClean="0"/>
              <a:t>Deterrence is difficult when accountability is lacking</a:t>
            </a:r>
          </a:p>
          <a:p>
            <a:r>
              <a:rPr lang="en-US" dirty="0" smtClean="0"/>
              <a:t>But note that in nuclear world, better defense was de-stabilizing (because the country might be able to survive a nuclear exchange, hence more willing to start one)</a:t>
            </a:r>
          </a:p>
          <a:p>
            <a:r>
              <a:rPr lang="en-US" dirty="0" smtClean="0"/>
              <a:t>While in cyber world, better defense could be stabilizing – attacks are less likely to be effective, making investment in them less productive</a:t>
            </a:r>
          </a:p>
          <a:p>
            <a:endParaRPr lang="en-US" dirty="0"/>
          </a:p>
        </p:txBody>
      </p:sp>
    </p:spTree>
    <p:extLst>
      <p:ext uri="{BB962C8B-B14F-4D97-AF65-F5344CB8AC3E}">
        <p14:creationId xmlns:p14="http://schemas.microsoft.com/office/powerpoint/2010/main" val="212612045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calcmode="lin" valueType="num">
                                      <p:cBhvr additive="base">
                                        <p:cTn id="4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3">
                                            <p:txEl>
                                              <p:pRg st="9" end="9"/>
                                            </p:txEl>
                                          </p:spTgt>
                                        </p:tgtEl>
                                        <p:attrNameLst>
                                          <p:attrName>style.visibility</p:attrName>
                                        </p:attrNameLst>
                                      </p:cBhvr>
                                      <p:to>
                                        <p:strVal val="visible"/>
                                      </p:to>
                                    </p:set>
                                    <p:anim calcmode="lin" valueType="num">
                                      <p:cBhvr additive="base">
                                        <p:cTn id="5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800" y="165100"/>
            <a:ext cx="8267700" cy="685800"/>
          </a:xfrm>
        </p:spPr>
        <p:txBody>
          <a:bodyPr/>
          <a:lstStyle/>
          <a:p>
            <a:r>
              <a:rPr lang="en-US" dirty="0" err="1" smtClean="0"/>
              <a:t>Cyberwarfare</a:t>
            </a:r>
            <a:r>
              <a:rPr lang="en-US" dirty="0" smtClean="0"/>
              <a:t> issues for the future President</a:t>
            </a:r>
            <a:endParaRPr lang="en-US" dirty="0"/>
          </a:p>
        </p:txBody>
      </p:sp>
      <p:sp>
        <p:nvSpPr>
          <p:cNvPr id="3" name="Content Placeholder 2"/>
          <p:cNvSpPr>
            <a:spLocks noGrp="1"/>
          </p:cNvSpPr>
          <p:nvPr>
            <p:ph idx="1"/>
          </p:nvPr>
        </p:nvSpPr>
        <p:spPr>
          <a:xfrm>
            <a:off x="647700" y="863600"/>
            <a:ext cx="7975600" cy="5245100"/>
          </a:xfrm>
        </p:spPr>
        <p:txBody>
          <a:bodyPr/>
          <a:lstStyle/>
          <a:p>
            <a:r>
              <a:rPr lang="en-US" sz="2400" dirty="0" smtClean="0"/>
              <a:t>Defense: how do we protect ourselves from cyber attacks?</a:t>
            </a:r>
          </a:p>
          <a:p>
            <a:pPr lvl="1"/>
            <a:r>
              <a:rPr lang="en-US" sz="2400" dirty="0" smtClean="0"/>
              <a:t>Protecting military systems isn’t sufficient</a:t>
            </a:r>
          </a:p>
          <a:p>
            <a:pPr lvl="1"/>
            <a:r>
              <a:rPr lang="en-US" sz="2400" dirty="0" smtClean="0"/>
              <a:t>Protecting critical infrastructures involves cooperation with private sector</a:t>
            </a:r>
          </a:p>
          <a:p>
            <a:pPr lvl="1"/>
            <a:r>
              <a:rPr lang="en-US" sz="2400" dirty="0" smtClean="0"/>
              <a:t>How to create the incentives for private sector to create a resilient/defensible infrastructures?</a:t>
            </a:r>
          </a:p>
          <a:p>
            <a:r>
              <a:rPr lang="en-US" sz="2400" dirty="0" smtClean="0"/>
              <a:t>Offense:</a:t>
            </a:r>
          </a:p>
          <a:p>
            <a:pPr lvl="1"/>
            <a:r>
              <a:rPr lang="en-US" sz="2400" dirty="0" smtClean="0"/>
              <a:t>What weapons do we need?</a:t>
            </a:r>
          </a:p>
          <a:p>
            <a:pPr lvl="1"/>
            <a:r>
              <a:rPr lang="en-US" sz="2400" dirty="0" smtClean="0"/>
              <a:t>How can we be sure they will work?</a:t>
            </a:r>
          </a:p>
          <a:p>
            <a:pPr lvl="1"/>
            <a:r>
              <a:rPr lang="en-US" sz="2400" dirty="0" smtClean="0"/>
              <a:t>How do we limit collateral damage?</a:t>
            </a:r>
          </a:p>
          <a:p>
            <a:pPr lvl="1"/>
            <a:r>
              <a:rPr lang="en-US" sz="2400" dirty="0" smtClean="0"/>
              <a:t>How do we decide when to use them?</a:t>
            </a:r>
          </a:p>
          <a:p>
            <a:endParaRPr lang="en-US" sz="2400" dirty="0"/>
          </a:p>
        </p:txBody>
      </p:sp>
    </p:spTree>
    <p:extLst>
      <p:ext uri="{BB962C8B-B14F-4D97-AF65-F5344CB8AC3E}">
        <p14:creationId xmlns:p14="http://schemas.microsoft.com/office/powerpoint/2010/main" val="117730452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 calcmode="lin" valueType="num">
                                      <p:cBhvr additive="base">
                                        <p:cTn id="4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2300" y="317500"/>
            <a:ext cx="7772400" cy="1143000"/>
          </a:xfrm>
        </p:spPr>
        <p:txBody>
          <a:bodyPr/>
          <a:lstStyle/>
          <a:p>
            <a:r>
              <a:rPr lang="en-US" dirty="0" smtClean="0"/>
              <a:t>On the Horizon	</a:t>
            </a:r>
            <a:endParaRPr lang="en-US" dirty="0"/>
          </a:p>
        </p:txBody>
      </p:sp>
      <p:sp>
        <p:nvSpPr>
          <p:cNvPr id="3" name="Content Placeholder 2"/>
          <p:cNvSpPr>
            <a:spLocks noGrp="1"/>
          </p:cNvSpPr>
          <p:nvPr>
            <p:ph idx="1"/>
          </p:nvPr>
        </p:nvSpPr>
        <p:spPr>
          <a:xfrm>
            <a:off x="673100" y="1587500"/>
            <a:ext cx="7772400" cy="4114800"/>
          </a:xfrm>
        </p:spPr>
        <p:txBody>
          <a:bodyPr/>
          <a:lstStyle/>
          <a:p>
            <a:pPr>
              <a:buFont typeface="+mj-lt"/>
              <a:buAutoNum type="arabicPeriod"/>
            </a:pPr>
            <a:r>
              <a:rPr lang="en-US" sz="2400" dirty="0"/>
              <a:t>Continuing declines in cost of computation, storage, and communication</a:t>
            </a:r>
          </a:p>
          <a:p>
            <a:pPr>
              <a:buFont typeface="+mj-lt"/>
              <a:buAutoNum type="arabicPeriod"/>
            </a:pPr>
            <a:r>
              <a:rPr lang="en-US" sz="2400" dirty="0" smtClean="0"/>
              <a:t>Practical </a:t>
            </a:r>
            <a:r>
              <a:rPr lang="en-US" sz="2400" dirty="0" smtClean="0"/>
              <a:t>private information retrieval</a:t>
            </a:r>
          </a:p>
          <a:p>
            <a:pPr>
              <a:buFont typeface="+mj-lt"/>
              <a:buAutoNum type="arabicPeriod"/>
            </a:pPr>
            <a:r>
              <a:rPr lang="en-US" sz="2400" dirty="0" err="1" smtClean="0"/>
              <a:t>Homomorphic</a:t>
            </a:r>
            <a:r>
              <a:rPr lang="en-US" sz="2400" dirty="0" smtClean="0"/>
              <a:t> </a:t>
            </a:r>
            <a:r>
              <a:rPr lang="en-US" sz="2400" dirty="0"/>
              <a:t>encryption</a:t>
            </a:r>
          </a:p>
          <a:p>
            <a:pPr>
              <a:buFont typeface="+mj-lt"/>
              <a:buAutoNum type="arabicPeriod"/>
            </a:pPr>
            <a:r>
              <a:rPr lang="en-US" sz="2400" dirty="0"/>
              <a:t>Quantum key distribution</a:t>
            </a:r>
          </a:p>
          <a:p>
            <a:pPr>
              <a:buFont typeface="+mj-lt"/>
              <a:buAutoNum type="arabicPeriod"/>
            </a:pPr>
            <a:r>
              <a:rPr lang="en-US" sz="2400" dirty="0" smtClean="0"/>
              <a:t>Quantum </a:t>
            </a:r>
            <a:r>
              <a:rPr lang="en-US" sz="2400" dirty="0" smtClean="0"/>
              <a:t>computing (quite different from #1 and still pretty far off)</a:t>
            </a:r>
          </a:p>
          <a:p>
            <a:endParaRPr lang="en-US" dirty="0"/>
          </a:p>
        </p:txBody>
      </p:sp>
    </p:spTree>
    <p:extLst>
      <p:ext uri="{BB962C8B-B14F-4D97-AF65-F5344CB8AC3E}">
        <p14:creationId xmlns:p14="http://schemas.microsoft.com/office/powerpoint/2010/main" val="141763669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100" y="546100"/>
            <a:ext cx="7772400" cy="482600"/>
          </a:xfrm>
        </p:spPr>
        <p:txBody>
          <a:bodyPr/>
          <a:lstStyle/>
          <a:p>
            <a:r>
              <a:rPr lang="en-US" dirty="0" smtClean="0"/>
              <a:t>Quantum Key Distribution</a:t>
            </a:r>
            <a:endParaRPr lang="en-US" dirty="0"/>
          </a:p>
        </p:txBody>
      </p:sp>
      <p:sp>
        <p:nvSpPr>
          <p:cNvPr id="3" name="Content Placeholder 2"/>
          <p:cNvSpPr>
            <a:spLocks noGrp="1"/>
          </p:cNvSpPr>
          <p:nvPr>
            <p:ph idx="1"/>
          </p:nvPr>
        </p:nvSpPr>
        <p:spPr>
          <a:xfrm>
            <a:off x="469900" y="1244600"/>
            <a:ext cx="8369300" cy="5486400"/>
          </a:xfrm>
        </p:spPr>
        <p:txBody>
          <a:bodyPr/>
          <a:lstStyle/>
          <a:p>
            <a:r>
              <a:rPr lang="en-US" dirty="0" smtClean="0"/>
              <a:t>Conveying the key securely (without it’s being overhead or copied somehow by an eavesdropper) between two parties has always been a critical difficulty in the use of encryption</a:t>
            </a:r>
          </a:p>
          <a:p>
            <a:r>
              <a:rPr lang="en-US" dirty="0" smtClean="0"/>
              <a:t>It’s the reason we don’t generally use one-time pads </a:t>
            </a:r>
          </a:p>
          <a:p>
            <a:r>
              <a:rPr lang="en-US" dirty="0" smtClean="0"/>
              <a:t>It’s the reason public key cryptography is interesting and useful</a:t>
            </a:r>
          </a:p>
          <a:p>
            <a:r>
              <a:rPr lang="en-US" dirty="0" smtClean="0"/>
              <a:t>But </a:t>
            </a:r>
            <a:r>
              <a:rPr lang="en-US" b="1" dirty="0" smtClean="0">
                <a:solidFill>
                  <a:srgbClr val="FF0000"/>
                </a:solidFill>
              </a:rPr>
              <a:t>what if the act of copying the key actually perturbed it</a:t>
            </a:r>
            <a:r>
              <a:rPr lang="en-US" dirty="0" smtClean="0"/>
              <a:t>, so the receiver could detect whether the key had been copied or not?</a:t>
            </a:r>
          </a:p>
          <a:p>
            <a:pPr lvl="1"/>
            <a:r>
              <a:rPr lang="en-US" dirty="0" smtClean="0"/>
              <a:t>Sort of like a tamper-evident seal on a box</a:t>
            </a:r>
          </a:p>
          <a:p>
            <a:pPr lvl="1"/>
            <a:r>
              <a:rPr lang="en-US" dirty="0" smtClean="0"/>
              <a:t>You can’t keep the intruder out, but you can tell of the box has been opened</a:t>
            </a:r>
          </a:p>
          <a:p>
            <a:r>
              <a:rPr lang="en-US" dirty="0" smtClean="0"/>
              <a:t>That’s the idea behind </a:t>
            </a:r>
            <a:r>
              <a:rPr lang="en-US" dirty="0" smtClean="0">
                <a:solidFill>
                  <a:srgbClr val="FF0000"/>
                </a:solidFill>
              </a:rPr>
              <a:t>quantum key distribution</a:t>
            </a:r>
            <a:r>
              <a:rPr lang="en-US" dirty="0" smtClean="0"/>
              <a:t> and quantum communications generally</a:t>
            </a:r>
          </a:p>
          <a:p>
            <a:r>
              <a:rPr lang="en-US" dirty="0" smtClean="0"/>
              <a:t>Single p</a:t>
            </a:r>
            <a:r>
              <a:rPr lang="en-US" dirty="0" smtClean="0"/>
              <a:t>hotons</a:t>
            </a:r>
            <a:r>
              <a:rPr lang="en-US" dirty="0" smtClean="0"/>
              <a:t>, polarized </a:t>
            </a:r>
            <a:r>
              <a:rPr lang="en-US" dirty="0" smtClean="0"/>
              <a:t>in different directions, are sent over a channel</a:t>
            </a:r>
            <a:endParaRPr lang="en-US" dirty="0" smtClean="0"/>
          </a:p>
          <a:p>
            <a:r>
              <a:rPr lang="en-US" dirty="0" smtClean="0"/>
              <a:t>The communications channel is generally either free space or an optical fiber. </a:t>
            </a:r>
          </a:p>
          <a:p>
            <a:r>
              <a:rPr lang="en-US" dirty="0" smtClean="0"/>
              <a:t>There are commercial companies marketing this </a:t>
            </a:r>
            <a:r>
              <a:rPr lang="en-US" dirty="0" smtClean="0"/>
              <a:t>technology, e.g. </a:t>
            </a:r>
            <a:r>
              <a:rPr lang="en-US" dirty="0" err="1" smtClean="0"/>
              <a:t>MagiQ</a:t>
            </a:r>
            <a:endParaRPr lang="en-US" dirty="0" smtClean="0"/>
          </a:p>
          <a:p>
            <a:endParaRPr lang="en-US" dirty="0"/>
          </a:p>
        </p:txBody>
      </p:sp>
    </p:spTree>
    <p:extLst>
      <p:ext uri="{BB962C8B-B14F-4D97-AF65-F5344CB8AC3E}">
        <p14:creationId xmlns:p14="http://schemas.microsoft.com/office/powerpoint/2010/main" val="174878001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 calcmode="lin" valueType="num">
                                      <p:cBhvr additive="base">
                                        <p:cTn id="4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 calcmode="lin" valueType="num">
                                      <p:cBhvr additive="base">
                                        <p:cTn id="5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 calcmode="lin" valueType="num">
                                      <p:cBhvr additive="base">
                                        <p:cTn id="5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0400" y="317500"/>
            <a:ext cx="7772400" cy="1143000"/>
          </a:xfrm>
        </p:spPr>
        <p:txBody>
          <a:bodyPr/>
          <a:lstStyle/>
          <a:p>
            <a:r>
              <a:rPr lang="en-US" dirty="0" smtClean="0"/>
              <a:t>Quantum Computing</a:t>
            </a:r>
            <a:endParaRPr lang="en-US" dirty="0"/>
          </a:p>
        </p:txBody>
      </p:sp>
      <p:sp>
        <p:nvSpPr>
          <p:cNvPr id="3" name="Content Placeholder 2"/>
          <p:cNvSpPr>
            <a:spLocks noGrp="1"/>
          </p:cNvSpPr>
          <p:nvPr>
            <p:ph idx="1"/>
          </p:nvPr>
        </p:nvSpPr>
        <p:spPr>
          <a:xfrm>
            <a:off x="685800" y="1384300"/>
            <a:ext cx="7772400" cy="4114800"/>
          </a:xfrm>
        </p:spPr>
        <p:txBody>
          <a:bodyPr/>
          <a:lstStyle/>
          <a:p>
            <a:r>
              <a:rPr lang="en-US" sz="2000" dirty="0" smtClean="0"/>
              <a:t>Quantum </a:t>
            </a:r>
            <a:r>
              <a:rPr lang="en-US" sz="2000" dirty="0" smtClean="0"/>
              <a:t>computing</a:t>
            </a:r>
          </a:p>
          <a:p>
            <a:pPr lvl="1"/>
            <a:r>
              <a:rPr lang="en-US" sz="2000" dirty="0" smtClean="0"/>
              <a:t>Superposition and Entanglement properties</a:t>
            </a:r>
            <a:endParaRPr lang="en-US" sz="2000" dirty="0" smtClean="0"/>
          </a:p>
          <a:p>
            <a:pPr lvl="1"/>
            <a:r>
              <a:rPr lang="en-US" sz="2000" dirty="0" err="1" smtClean="0"/>
              <a:t>Qubits</a:t>
            </a:r>
            <a:r>
              <a:rPr lang="en-US" sz="2000" dirty="0" smtClean="0"/>
              <a:t> vs. conventional bits</a:t>
            </a:r>
          </a:p>
          <a:p>
            <a:pPr lvl="1"/>
            <a:r>
              <a:rPr lang="en-US" sz="2000" dirty="0" smtClean="0"/>
              <a:t>In some respects, akin to old analog computers </a:t>
            </a:r>
          </a:p>
          <a:p>
            <a:r>
              <a:rPr lang="en-US" sz="2000" dirty="0"/>
              <a:t>People have been working on building these machines since late 1990’s</a:t>
            </a:r>
          </a:p>
          <a:p>
            <a:r>
              <a:rPr lang="en-US" sz="2000" dirty="0" smtClean="0"/>
              <a:t>Main source of interest today: ability to factor large numbers quickly, which would break RSA</a:t>
            </a:r>
          </a:p>
          <a:p>
            <a:pPr lvl="1"/>
            <a:r>
              <a:rPr lang="en-US" sz="2000" dirty="0" smtClean="0"/>
              <a:t>However, people aware of this possibility have been working on quantum-resistant crypto for quite some time</a:t>
            </a:r>
          </a:p>
          <a:p>
            <a:r>
              <a:rPr lang="en-US" sz="2000" dirty="0" smtClean="0"/>
              <a:t>Some machines on the market now, but some controversy about these as </a:t>
            </a:r>
            <a:r>
              <a:rPr lang="en-US" sz="2000" dirty="0" smtClean="0"/>
              <a:t>well</a:t>
            </a:r>
          </a:p>
          <a:p>
            <a:r>
              <a:rPr lang="en-US" sz="2000" dirty="0" smtClean="0"/>
              <a:t>Might see it in my lifetime. Good program for physics research</a:t>
            </a:r>
            <a:endParaRPr lang="en-US" sz="2000" dirty="0" smtClean="0"/>
          </a:p>
          <a:p>
            <a:endParaRPr lang="en-US" dirty="0"/>
          </a:p>
        </p:txBody>
      </p:sp>
    </p:spTree>
    <p:extLst>
      <p:ext uri="{BB962C8B-B14F-4D97-AF65-F5344CB8AC3E}">
        <p14:creationId xmlns:p14="http://schemas.microsoft.com/office/powerpoint/2010/main" val="10754493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calcmode="lin" valueType="num">
                                      <p:cBhvr additive="base">
                                        <p:cTn id="4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900" y="292100"/>
            <a:ext cx="8839200" cy="762000"/>
          </a:xfrm>
        </p:spPr>
        <p:txBody>
          <a:bodyPr/>
          <a:lstStyle/>
          <a:p>
            <a:r>
              <a:rPr lang="en-US" dirty="0" smtClean="0"/>
              <a:t>Questions that I think a future President should be able to answer (and that I hope you can answer!)</a:t>
            </a:r>
            <a:endParaRPr lang="en-US" dirty="0"/>
          </a:p>
        </p:txBody>
      </p:sp>
      <p:sp>
        <p:nvSpPr>
          <p:cNvPr id="3" name="Content Placeholder 2"/>
          <p:cNvSpPr>
            <a:spLocks noGrp="1"/>
          </p:cNvSpPr>
          <p:nvPr>
            <p:ph idx="1"/>
          </p:nvPr>
        </p:nvSpPr>
        <p:spPr>
          <a:xfrm>
            <a:off x="469900" y="1206500"/>
            <a:ext cx="8229600" cy="5372100"/>
          </a:xfrm>
        </p:spPr>
        <p:txBody>
          <a:bodyPr/>
          <a:lstStyle/>
          <a:p>
            <a:r>
              <a:rPr lang="en-US" sz="2400" dirty="0" smtClean="0"/>
              <a:t>What are computing and communication about?</a:t>
            </a:r>
          </a:p>
          <a:p>
            <a:pPr lvl="1"/>
            <a:r>
              <a:rPr lang="en-US" sz="2400" dirty="0" smtClean="0"/>
              <a:t>How do we model computers and what are the limits of what they can do?</a:t>
            </a:r>
          </a:p>
          <a:p>
            <a:pPr lvl="1"/>
            <a:r>
              <a:rPr lang="en-US" sz="2400" dirty="0" smtClean="0"/>
              <a:t>How do we model communication and what are the limits to communication?</a:t>
            </a:r>
          </a:p>
          <a:p>
            <a:pPr lvl="1"/>
            <a:r>
              <a:rPr lang="en-US" sz="2400" dirty="0" smtClean="0"/>
              <a:t>How do computing/communication networks function?</a:t>
            </a:r>
            <a:endParaRPr lang="en-US" sz="2400" dirty="0"/>
          </a:p>
          <a:p>
            <a:r>
              <a:rPr lang="en-US" sz="2400" dirty="0" smtClean="0"/>
              <a:t>What is </a:t>
            </a:r>
            <a:r>
              <a:rPr lang="en-US" sz="2400" dirty="0" err="1" smtClean="0"/>
              <a:t>cybersecurity</a:t>
            </a:r>
            <a:r>
              <a:rPr lang="en-US" sz="2400" dirty="0" smtClean="0"/>
              <a:t> about?</a:t>
            </a:r>
          </a:p>
          <a:p>
            <a:pPr lvl="1"/>
            <a:r>
              <a:rPr lang="en-US" sz="2400" dirty="0" smtClean="0"/>
              <a:t>What are we trying to protect and from what kinds of threats?</a:t>
            </a:r>
          </a:p>
          <a:p>
            <a:pPr lvl="1"/>
            <a:r>
              <a:rPr lang="en-US" sz="2400" dirty="0" smtClean="0"/>
              <a:t>How do we model/think about </a:t>
            </a:r>
            <a:r>
              <a:rPr lang="en-US" sz="2400" dirty="0" err="1" smtClean="0"/>
              <a:t>cybersecurity</a:t>
            </a:r>
            <a:r>
              <a:rPr lang="en-US" sz="2400" dirty="0" smtClean="0"/>
              <a:t> in systems?</a:t>
            </a:r>
          </a:p>
        </p:txBody>
      </p:sp>
    </p:spTree>
    <p:extLst>
      <p:ext uri="{BB962C8B-B14F-4D97-AF65-F5344CB8AC3E}">
        <p14:creationId xmlns:p14="http://schemas.microsoft.com/office/powerpoint/2010/main" val="362893288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- 2</a:t>
            </a:r>
            <a:endParaRPr lang="en-US" dirty="0"/>
          </a:p>
        </p:txBody>
      </p:sp>
      <p:sp>
        <p:nvSpPr>
          <p:cNvPr id="3" name="Content Placeholder 2"/>
          <p:cNvSpPr>
            <a:spLocks noGrp="1"/>
          </p:cNvSpPr>
          <p:nvPr>
            <p:ph idx="1"/>
          </p:nvPr>
        </p:nvSpPr>
        <p:spPr/>
        <p:txBody>
          <a:bodyPr/>
          <a:lstStyle/>
          <a:p>
            <a:r>
              <a:rPr lang="en-US" sz="2400" dirty="0"/>
              <a:t>How do </a:t>
            </a:r>
            <a:r>
              <a:rPr lang="en-US" sz="2400" dirty="0" err="1"/>
              <a:t>cyberattacks</a:t>
            </a:r>
            <a:r>
              <a:rPr lang="en-US" sz="2400" dirty="0"/>
              <a:t> work?</a:t>
            </a:r>
          </a:p>
          <a:p>
            <a:pPr lvl="1"/>
            <a:r>
              <a:rPr lang="en-US" sz="2400" dirty="0"/>
              <a:t>Attacking through inputs, side channels, supply chain, humans</a:t>
            </a:r>
          </a:p>
          <a:p>
            <a:r>
              <a:rPr lang="en-US" sz="2400" dirty="0"/>
              <a:t>What is cryptography and how can it help?</a:t>
            </a:r>
          </a:p>
          <a:p>
            <a:pPr lvl="1"/>
            <a:r>
              <a:rPr lang="en-US" sz="2400" dirty="0"/>
              <a:t>Symmetric and asymmetric cryptography</a:t>
            </a:r>
          </a:p>
          <a:p>
            <a:pPr lvl="1"/>
            <a:r>
              <a:rPr lang="en-US" sz="2400" dirty="0"/>
              <a:t>Cryptographic hashes, digital signatures, certificates</a:t>
            </a:r>
          </a:p>
          <a:p>
            <a:pPr lvl="1"/>
            <a:r>
              <a:rPr lang="en-US" sz="2400" dirty="0"/>
              <a:t>How cryptography can support anonymous communication (TOR)</a:t>
            </a:r>
          </a:p>
          <a:p>
            <a:endParaRPr lang="en-US" dirty="0"/>
          </a:p>
        </p:txBody>
      </p:sp>
    </p:spTree>
    <p:extLst>
      <p:ext uri="{BB962C8B-B14F-4D97-AF65-F5344CB8AC3E}">
        <p14:creationId xmlns:p14="http://schemas.microsoft.com/office/powerpoint/2010/main" val="72080584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000" y="330200"/>
            <a:ext cx="7772400" cy="1143000"/>
          </a:xfrm>
        </p:spPr>
        <p:txBody>
          <a:bodyPr/>
          <a:lstStyle/>
          <a:p>
            <a:r>
              <a:rPr lang="en-US" dirty="0" smtClean="0"/>
              <a:t>Questions - 3</a:t>
            </a:r>
            <a:endParaRPr lang="en-US" dirty="0"/>
          </a:p>
        </p:txBody>
      </p:sp>
      <p:sp>
        <p:nvSpPr>
          <p:cNvPr id="3" name="Content Placeholder 2"/>
          <p:cNvSpPr>
            <a:spLocks noGrp="1"/>
          </p:cNvSpPr>
          <p:nvPr>
            <p:ph idx="1"/>
          </p:nvPr>
        </p:nvSpPr>
        <p:spPr>
          <a:xfrm>
            <a:off x="609600" y="1333500"/>
            <a:ext cx="8178800" cy="4927600"/>
          </a:xfrm>
        </p:spPr>
        <p:txBody>
          <a:bodyPr/>
          <a:lstStyle/>
          <a:p>
            <a:r>
              <a:rPr lang="en-US" sz="2000" dirty="0" smtClean="0"/>
              <a:t>How can humans be associated with actions taken by computers?</a:t>
            </a:r>
          </a:p>
          <a:p>
            <a:pPr lvl="1"/>
            <a:r>
              <a:rPr lang="en-US" sz="2000" dirty="0" smtClean="0"/>
              <a:t>Accountability through</a:t>
            </a:r>
          </a:p>
          <a:p>
            <a:pPr lvl="2"/>
            <a:r>
              <a:rPr lang="en-US" sz="2000" dirty="0" smtClean="0"/>
              <a:t>Cryptography</a:t>
            </a:r>
          </a:p>
          <a:p>
            <a:pPr lvl="2"/>
            <a:r>
              <a:rPr lang="en-US" sz="2000" dirty="0" smtClean="0"/>
              <a:t>Access controls</a:t>
            </a:r>
          </a:p>
          <a:p>
            <a:pPr lvl="2"/>
            <a:r>
              <a:rPr lang="en-US" sz="2000" dirty="0" smtClean="0"/>
              <a:t>Forensics</a:t>
            </a:r>
          </a:p>
          <a:p>
            <a:r>
              <a:rPr lang="en-US" sz="2000" dirty="0" smtClean="0"/>
              <a:t>How </a:t>
            </a:r>
            <a:r>
              <a:rPr lang="en-US" sz="2000" dirty="0"/>
              <a:t>has public policy </a:t>
            </a:r>
            <a:r>
              <a:rPr lang="en-US" sz="2000" dirty="0" smtClean="0"/>
              <a:t>(treaties, laws, regulations) developed in areas of concern for future leaders, such as:</a:t>
            </a:r>
            <a:endParaRPr lang="en-US" sz="2000" dirty="0"/>
          </a:p>
          <a:p>
            <a:pPr lvl="1"/>
            <a:r>
              <a:rPr lang="en-US" sz="2000" dirty="0" smtClean="0"/>
              <a:t>Surveillance</a:t>
            </a:r>
            <a:r>
              <a:rPr lang="en-US" sz="2000" dirty="0"/>
              <a:t>, legal access to communications and stored </a:t>
            </a:r>
            <a:r>
              <a:rPr lang="en-US" sz="2000" dirty="0" smtClean="0"/>
              <a:t>data</a:t>
            </a:r>
          </a:p>
          <a:p>
            <a:pPr lvl="1"/>
            <a:r>
              <a:rPr lang="en-US" sz="2000" dirty="0" smtClean="0"/>
              <a:t>Use of computing technology in elections</a:t>
            </a:r>
          </a:p>
          <a:p>
            <a:pPr lvl="1"/>
            <a:r>
              <a:rPr lang="en-US" sz="2000" dirty="0" smtClean="0"/>
              <a:t>Privacy in relation to online searching</a:t>
            </a:r>
          </a:p>
          <a:p>
            <a:pPr lvl="1"/>
            <a:r>
              <a:rPr lang="en-US" sz="2000" dirty="0" smtClean="0"/>
              <a:t>Security and privacy of long-lived data such as genetic data</a:t>
            </a:r>
          </a:p>
          <a:p>
            <a:pPr lvl="1"/>
            <a:r>
              <a:rPr lang="en-US" sz="2000" dirty="0" smtClean="0"/>
              <a:t>Digital currencies</a:t>
            </a:r>
          </a:p>
          <a:p>
            <a:pPr lvl="1"/>
            <a:r>
              <a:rPr lang="en-US" sz="2000" dirty="0" smtClean="0"/>
              <a:t>Cyber warfare</a:t>
            </a:r>
          </a:p>
          <a:p>
            <a:pPr lvl="1"/>
            <a:endParaRPr lang="en-US" sz="2000" dirty="0"/>
          </a:p>
          <a:p>
            <a:pPr lvl="1"/>
            <a:endParaRPr lang="en-US" dirty="0"/>
          </a:p>
          <a:p>
            <a:endParaRPr lang="en-US" dirty="0"/>
          </a:p>
          <a:p>
            <a:endParaRPr lang="en-US" dirty="0"/>
          </a:p>
        </p:txBody>
      </p:sp>
    </p:spTree>
    <p:extLst>
      <p:ext uri="{BB962C8B-B14F-4D97-AF65-F5344CB8AC3E}">
        <p14:creationId xmlns:p14="http://schemas.microsoft.com/office/powerpoint/2010/main" val="419721255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 calcmode="lin" valueType="num">
                                      <p:cBhvr additive="base">
                                        <p:cTn id="4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 calcmode="lin" valueType="num">
                                      <p:cBhvr additive="base">
                                        <p:cTn id="4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 calcmode="lin" valueType="num">
                                      <p:cBhvr additive="base">
                                        <p:cTn id="4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3">
                                            <p:txEl>
                                              <p:pRg st="11" end="11"/>
                                            </p:txEl>
                                          </p:spTgt>
                                        </p:tgtEl>
                                        <p:attrNameLst>
                                          <p:attrName>style.visibility</p:attrName>
                                        </p:attrNameLst>
                                      </p:cBhvr>
                                      <p:to>
                                        <p:strVal val="visible"/>
                                      </p:to>
                                    </p:set>
                                    <p:anim calcmode="lin" valueType="num">
                                      <p:cBhvr additive="base">
                                        <p:cTn id="5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900" y="228600"/>
            <a:ext cx="7772400" cy="1143000"/>
          </a:xfrm>
        </p:spPr>
        <p:txBody>
          <a:bodyPr/>
          <a:lstStyle/>
          <a:p>
            <a:r>
              <a:rPr lang="en-US" dirty="0" smtClean="0"/>
              <a:t>Questions - 4</a:t>
            </a:r>
            <a:endParaRPr lang="en-US" dirty="0"/>
          </a:p>
        </p:txBody>
      </p:sp>
      <p:sp>
        <p:nvSpPr>
          <p:cNvPr id="3" name="Content Placeholder 2"/>
          <p:cNvSpPr>
            <a:spLocks noGrp="1"/>
          </p:cNvSpPr>
          <p:nvPr>
            <p:ph idx="1"/>
          </p:nvPr>
        </p:nvSpPr>
        <p:spPr>
          <a:xfrm>
            <a:off x="635000" y="1549400"/>
            <a:ext cx="7327900" cy="4114800"/>
          </a:xfrm>
        </p:spPr>
        <p:txBody>
          <a:bodyPr/>
          <a:lstStyle/>
          <a:p>
            <a:pPr marL="0" indent="0">
              <a:buNone/>
            </a:pPr>
            <a:r>
              <a:rPr lang="en-US" sz="2400" dirty="0" smtClean="0"/>
              <a:t>How have policy and economic incentives/disincentives affected </a:t>
            </a:r>
            <a:r>
              <a:rPr lang="en-US" sz="2400" dirty="0" err="1" smtClean="0"/>
              <a:t>cybersecurity</a:t>
            </a:r>
            <a:r>
              <a:rPr lang="en-US" sz="2400" dirty="0" smtClean="0"/>
              <a:t>?</a:t>
            </a:r>
          </a:p>
          <a:p>
            <a:r>
              <a:rPr lang="en-US" sz="2400" dirty="0" smtClean="0"/>
              <a:t>Cost (time and resources) to build security in</a:t>
            </a:r>
          </a:p>
          <a:p>
            <a:r>
              <a:rPr lang="en-US" sz="2400" dirty="0" smtClean="0"/>
              <a:t>Difficulty of assessing/measuring security of a product</a:t>
            </a:r>
          </a:p>
          <a:p>
            <a:r>
              <a:rPr lang="en-US" sz="2400" dirty="0" smtClean="0"/>
              <a:t>Lack of liability for developers</a:t>
            </a:r>
          </a:p>
          <a:p>
            <a:endParaRPr lang="en-US" sz="2400" dirty="0" smtClean="0"/>
          </a:p>
        </p:txBody>
      </p:sp>
    </p:spTree>
    <p:extLst>
      <p:ext uri="{BB962C8B-B14F-4D97-AF65-F5344CB8AC3E}">
        <p14:creationId xmlns:p14="http://schemas.microsoft.com/office/powerpoint/2010/main" val="322816482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Finally,</a:t>
            </a:r>
            <a:endParaRPr lang="en-US" dirty="0"/>
          </a:p>
        </p:txBody>
      </p:sp>
      <p:sp>
        <p:nvSpPr>
          <p:cNvPr id="3" name="Content Placeholder 2"/>
          <p:cNvSpPr>
            <a:spLocks noGrp="1"/>
          </p:cNvSpPr>
          <p:nvPr>
            <p:ph idx="1"/>
          </p:nvPr>
        </p:nvSpPr>
        <p:spPr/>
        <p:txBody>
          <a:bodyPr/>
          <a:lstStyle/>
          <a:p>
            <a:pPr marL="0" indent="0">
              <a:buNone/>
            </a:pPr>
            <a:r>
              <a:rPr lang="en-US" sz="2400" dirty="0" smtClean="0"/>
              <a:t>What are the right questions for a future leader to ask when presented with decision alternatives relating to </a:t>
            </a:r>
            <a:r>
              <a:rPr lang="en-US" sz="2400" dirty="0" err="1" smtClean="0"/>
              <a:t>cybersecurity</a:t>
            </a:r>
            <a:r>
              <a:rPr lang="en-US" sz="2400" dirty="0" smtClean="0"/>
              <a:t>?</a:t>
            </a:r>
          </a:p>
          <a:p>
            <a:r>
              <a:rPr lang="en-US" sz="2400" dirty="0" smtClean="0"/>
              <a:t>Technology matters, but so do</a:t>
            </a:r>
          </a:p>
          <a:p>
            <a:pPr lvl="1"/>
            <a:r>
              <a:rPr lang="en-US" sz="2400" dirty="0" smtClean="0"/>
              <a:t>Economic effects</a:t>
            </a:r>
          </a:p>
          <a:p>
            <a:pPr lvl="1"/>
            <a:r>
              <a:rPr lang="en-US" sz="2400" dirty="0" smtClean="0"/>
              <a:t>Social/Behavioral effects</a:t>
            </a:r>
          </a:p>
          <a:p>
            <a:pPr lvl="1"/>
            <a:r>
              <a:rPr lang="en-US" sz="2400" dirty="0" smtClean="0"/>
              <a:t>International effects</a:t>
            </a:r>
          </a:p>
          <a:p>
            <a:pPr lvl="1"/>
            <a:endParaRPr lang="en-US" sz="2400" dirty="0" smtClean="0"/>
          </a:p>
          <a:p>
            <a:endParaRPr lang="en-US" sz="2400" dirty="0"/>
          </a:p>
        </p:txBody>
      </p:sp>
    </p:spTree>
    <p:extLst>
      <p:ext uri="{BB962C8B-B14F-4D97-AF65-F5344CB8AC3E}">
        <p14:creationId xmlns:p14="http://schemas.microsoft.com/office/powerpoint/2010/main" val="345014821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000" y="114300"/>
            <a:ext cx="3098800" cy="698500"/>
          </a:xfrm>
        </p:spPr>
        <p:txBody>
          <a:bodyPr/>
          <a:lstStyle/>
          <a:p>
            <a:r>
              <a:rPr lang="en-US" dirty="0" smtClean="0"/>
              <a:t>Any Questions?</a:t>
            </a:r>
            <a:endParaRPr lang="en-US" dirty="0"/>
          </a:p>
        </p:txBody>
      </p:sp>
      <p:sp>
        <p:nvSpPr>
          <p:cNvPr id="3" name="Content Placeholder 2"/>
          <p:cNvSpPr>
            <a:spLocks noGrp="1"/>
          </p:cNvSpPr>
          <p:nvPr>
            <p:ph idx="1"/>
          </p:nvPr>
        </p:nvSpPr>
        <p:spPr>
          <a:xfrm>
            <a:off x="279400" y="774700"/>
            <a:ext cx="8699500" cy="4724400"/>
          </a:xfrm>
        </p:spPr>
        <p:txBody>
          <a:bodyPr/>
          <a:lstStyle/>
          <a:p>
            <a:r>
              <a:rPr lang="en-US" sz="2400" dirty="0" smtClean="0"/>
              <a:t>About previous lecture?</a:t>
            </a:r>
          </a:p>
          <a:p>
            <a:r>
              <a:rPr lang="en-US" sz="2400" dirty="0" smtClean="0"/>
              <a:t>About homework? </a:t>
            </a:r>
          </a:p>
          <a:p>
            <a:r>
              <a:rPr lang="en-US" sz="2400" dirty="0" smtClean="0"/>
              <a:t>About reading</a:t>
            </a:r>
            <a:r>
              <a:rPr lang="en-US" sz="2400" dirty="0"/>
              <a:t>? </a:t>
            </a:r>
            <a:r>
              <a:rPr lang="en-US" sz="2400" dirty="0" smtClean="0"/>
              <a:t>(Cyber warfare)</a:t>
            </a:r>
          </a:p>
          <a:p>
            <a:pPr marL="0" indent="0">
              <a:buNone/>
            </a:pPr>
            <a:endParaRPr lang="en-US" sz="2000" dirty="0" smtClean="0"/>
          </a:p>
          <a:p>
            <a:pPr marL="0" indent="0">
              <a:buNone/>
            </a:pPr>
            <a:endParaRPr lang="en-US" sz="2000" dirty="0" smtClean="0"/>
          </a:p>
          <a:p>
            <a:pPr marL="0" indent="0">
              <a:buNone/>
            </a:pPr>
            <a:r>
              <a:rPr lang="en-US" sz="2800" dirty="0" smtClean="0"/>
              <a:t>For next week: Study for the final!</a:t>
            </a:r>
          </a:p>
          <a:p>
            <a:pPr marL="0" indent="0">
              <a:buNone/>
            </a:pPr>
            <a:endParaRPr lang="en-US" sz="3200" dirty="0" smtClean="0"/>
          </a:p>
          <a:p>
            <a:endParaRPr lang="en-US" sz="3200" dirty="0"/>
          </a:p>
        </p:txBody>
      </p:sp>
      <p:sp>
        <p:nvSpPr>
          <p:cNvPr id="4" name="Rectangle 3"/>
          <p:cNvSpPr/>
          <p:nvPr/>
        </p:nvSpPr>
        <p:spPr>
          <a:xfrm>
            <a:off x="5930900" y="0"/>
            <a:ext cx="3213100" cy="1015663"/>
          </a:xfrm>
          <a:prstGeom prst="rect">
            <a:avLst/>
          </a:prstGeom>
          <a:ln>
            <a:solidFill>
              <a:schemeClr val="tx1"/>
            </a:solidFill>
          </a:ln>
        </p:spPr>
        <p:txBody>
          <a:bodyPr wrap="square">
            <a:spAutoFit/>
          </a:bodyPr>
          <a:lstStyle/>
          <a:p>
            <a:pPr marL="0" indent="0">
              <a:buNone/>
            </a:pPr>
            <a:r>
              <a:rPr lang="en-US" sz="2000" dirty="0" smtClean="0">
                <a:latin typeface="+mj-lt"/>
              </a:rPr>
              <a:t>My office hours: </a:t>
            </a:r>
          </a:p>
          <a:p>
            <a:pPr marL="0" indent="0">
              <a:buNone/>
            </a:pPr>
            <a:r>
              <a:rPr lang="en-US" sz="2000" dirty="0" smtClean="0">
                <a:latin typeface="+mj-lt"/>
              </a:rPr>
              <a:t>Wed. afternoon, 12-3pm, </a:t>
            </a:r>
          </a:p>
          <a:p>
            <a:pPr marL="0" indent="0">
              <a:buNone/>
            </a:pPr>
            <a:r>
              <a:rPr lang="en-US" sz="2000" dirty="0" smtClean="0">
                <a:latin typeface="+mj-lt"/>
              </a:rPr>
              <a:t>442 RH. </a:t>
            </a:r>
          </a:p>
        </p:txBody>
      </p:sp>
    </p:spTree>
    <p:extLst>
      <p:ext uri="{BB962C8B-B14F-4D97-AF65-F5344CB8AC3E}">
        <p14:creationId xmlns:p14="http://schemas.microsoft.com/office/powerpoint/2010/main" val="2159918198"/>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 y="0"/>
            <a:ext cx="2971800" cy="546100"/>
          </a:xfrm>
          <a:ln>
            <a:solidFill>
              <a:srgbClr val="008000"/>
            </a:solidFill>
          </a:ln>
          <a:effectLst>
            <a:outerShdw blurRad="50800" dist="38100" dir="2700000" algn="tl" rotWithShape="0">
              <a:prstClr val="black">
                <a:alpha val="40000"/>
              </a:prstClr>
            </a:outerShdw>
          </a:effectLst>
        </p:spPr>
        <p:txBody>
          <a:bodyPr/>
          <a:lstStyle/>
          <a:p>
            <a:r>
              <a:rPr lang="en-US" dirty="0" smtClean="0"/>
              <a:t>What’s Next?</a:t>
            </a:r>
            <a:endParaRPr lang="en-US" dirty="0"/>
          </a:p>
        </p:txBody>
      </p:sp>
      <p:grpSp>
        <p:nvGrpSpPr>
          <p:cNvPr id="4" name="Group 3"/>
          <p:cNvGrpSpPr/>
          <p:nvPr/>
        </p:nvGrpSpPr>
        <p:grpSpPr>
          <a:xfrm>
            <a:off x="139700" y="2997200"/>
            <a:ext cx="8788400" cy="1132304"/>
            <a:chOff x="139700" y="2997200"/>
            <a:chExt cx="8763000" cy="1132304"/>
          </a:xfrm>
        </p:grpSpPr>
        <p:cxnSp>
          <p:nvCxnSpPr>
            <p:cNvPr id="6" name="Straight Connector 5"/>
            <p:cNvCxnSpPr/>
            <p:nvPr/>
          </p:nvCxnSpPr>
          <p:spPr bwMode="auto">
            <a:xfrm>
              <a:off x="508000" y="2997200"/>
              <a:ext cx="0" cy="749300"/>
            </a:xfrm>
            <a:prstGeom prst="line">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7" name="Straight Connector 6"/>
            <p:cNvCxnSpPr/>
            <p:nvPr/>
          </p:nvCxnSpPr>
          <p:spPr bwMode="auto">
            <a:xfrm>
              <a:off x="8267700" y="2997200"/>
              <a:ext cx="0" cy="749300"/>
            </a:xfrm>
            <a:prstGeom prst="line">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 name="Straight Connector 7"/>
            <p:cNvCxnSpPr/>
            <p:nvPr/>
          </p:nvCxnSpPr>
          <p:spPr bwMode="auto">
            <a:xfrm>
              <a:off x="1616529" y="2997200"/>
              <a:ext cx="0" cy="749300"/>
            </a:xfrm>
            <a:prstGeom prst="line">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9" name="Straight Connector 8"/>
            <p:cNvCxnSpPr/>
            <p:nvPr/>
          </p:nvCxnSpPr>
          <p:spPr bwMode="auto">
            <a:xfrm>
              <a:off x="2725058" y="2997200"/>
              <a:ext cx="0" cy="749300"/>
            </a:xfrm>
            <a:prstGeom prst="line">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0" name="Straight Connector 9"/>
            <p:cNvCxnSpPr/>
            <p:nvPr/>
          </p:nvCxnSpPr>
          <p:spPr bwMode="auto">
            <a:xfrm>
              <a:off x="3833587" y="2997200"/>
              <a:ext cx="0" cy="749300"/>
            </a:xfrm>
            <a:prstGeom prst="line">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1" name="Straight Connector 10"/>
            <p:cNvCxnSpPr/>
            <p:nvPr/>
          </p:nvCxnSpPr>
          <p:spPr bwMode="auto">
            <a:xfrm>
              <a:off x="4942116" y="2997200"/>
              <a:ext cx="0" cy="749300"/>
            </a:xfrm>
            <a:prstGeom prst="line">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2" name="Straight Connector 11"/>
            <p:cNvCxnSpPr/>
            <p:nvPr/>
          </p:nvCxnSpPr>
          <p:spPr bwMode="auto">
            <a:xfrm>
              <a:off x="6050645" y="2997200"/>
              <a:ext cx="0" cy="749300"/>
            </a:xfrm>
            <a:prstGeom prst="line">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3" name="Straight Connector 12"/>
            <p:cNvCxnSpPr/>
            <p:nvPr/>
          </p:nvCxnSpPr>
          <p:spPr bwMode="auto">
            <a:xfrm>
              <a:off x="7159174" y="2997200"/>
              <a:ext cx="0" cy="749300"/>
            </a:xfrm>
            <a:prstGeom prst="line">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4" name="Right Arrow 13"/>
            <p:cNvSpPr/>
            <p:nvPr/>
          </p:nvSpPr>
          <p:spPr bwMode="auto">
            <a:xfrm>
              <a:off x="139700" y="3200400"/>
              <a:ext cx="8763000" cy="368300"/>
            </a:xfrm>
            <a:prstGeom prst="rightArrow">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0"/>
              </a:endParaRPr>
            </a:p>
          </p:txBody>
        </p:sp>
        <p:sp>
          <p:nvSpPr>
            <p:cNvPr id="15" name="TextBox 14"/>
            <p:cNvSpPr txBox="1"/>
            <p:nvPr/>
          </p:nvSpPr>
          <p:spPr>
            <a:xfrm>
              <a:off x="139700" y="3790950"/>
              <a:ext cx="652743" cy="338554"/>
            </a:xfrm>
            <a:prstGeom prst="rect">
              <a:avLst/>
            </a:prstGeom>
            <a:noFill/>
          </p:spPr>
          <p:txBody>
            <a:bodyPr wrap="none" rtlCol="0">
              <a:spAutoFit/>
            </a:bodyPr>
            <a:lstStyle/>
            <a:p>
              <a:r>
                <a:rPr lang="en-US" sz="1600" dirty="0" smtClean="0">
                  <a:latin typeface="+mj-lt"/>
                </a:rPr>
                <a:t>1950</a:t>
              </a:r>
              <a:endParaRPr lang="en-US" sz="1600" dirty="0">
                <a:latin typeface="+mj-lt"/>
              </a:endParaRPr>
            </a:p>
          </p:txBody>
        </p:sp>
        <p:sp>
          <p:nvSpPr>
            <p:cNvPr id="16" name="TextBox 15"/>
            <p:cNvSpPr txBox="1"/>
            <p:nvPr/>
          </p:nvSpPr>
          <p:spPr>
            <a:xfrm>
              <a:off x="1420740" y="3790950"/>
              <a:ext cx="435135" cy="338554"/>
            </a:xfrm>
            <a:prstGeom prst="rect">
              <a:avLst/>
            </a:prstGeom>
            <a:noFill/>
          </p:spPr>
          <p:txBody>
            <a:bodyPr wrap="none" rtlCol="0">
              <a:spAutoFit/>
            </a:bodyPr>
            <a:lstStyle/>
            <a:p>
              <a:r>
                <a:rPr lang="en-US" sz="1600" dirty="0" smtClean="0">
                  <a:latin typeface="+mj-lt"/>
                </a:rPr>
                <a:t>60</a:t>
              </a:r>
              <a:endParaRPr lang="en-US" sz="1600" dirty="0">
                <a:latin typeface="+mj-lt"/>
              </a:endParaRPr>
            </a:p>
          </p:txBody>
        </p:sp>
        <p:sp>
          <p:nvSpPr>
            <p:cNvPr id="17" name="TextBox 16"/>
            <p:cNvSpPr txBox="1"/>
            <p:nvPr/>
          </p:nvSpPr>
          <p:spPr>
            <a:xfrm>
              <a:off x="3547604" y="3790950"/>
              <a:ext cx="435135" cy="338554"/>
            </a:xfrm>
            <a:prstGeom prst="rect">
              <a:avLst/>
            </a:prstGeom>
            <a:noFill/>
          </p:spPr>
          <p:txBody>
            <a:bodyPr wrap="none" rtlCol="0">
              <a:spAutoFit/>
            </a:bodyPr>
            <a:lstStyle/>
            <a:p>
              <a:r>
                <a:rPr lang="en-US" sz="1600" dirty="0" smtClean="0">
                  <a:latin typeface="+mj-lt"/>
                </a:rPr>
                <a:t>80</a:t>
              </a:r>
              <a:endParaRPr lang="en-US" sz="1600" dirty="0">
                <a:latin typeface="+mj-lt"/>
              </a:endParaRPr>
            </a:p>
          </p:txBody>
        </p:sp>
        <p:sp>
          <p:nvSpPr>
            <p:cNvPr id="18" name="TextBox 17"/>
            <p:cNvSpPr txBox="1"/>
            <p:nvPr/>
          </p:nvSpPr>
          <p:spPr>
            <a:xfrm>
              <a:off x="2484172" y="3790950"/>
              <a:ext cx="435135" cy="338554"/>
            </a:xfrm>
            <a:prstGeom prst="rect">
              <a:avLst/>
            </a:prstGeom>
            <a:noFill/>
          </p:spPr>
          <p:txBody>
            <a:bodyPr wrap="none" rtlCol="0">
              <a:spAutoFit/>
            </a:bodyPr>
            <a:lstStyle/>
            <a:p>
              <a:r>
                <a:rPr lang="en-US" sz="1600" dirty="0" smtClean="0">
                  <a:latin typeface="+mj-lt"/>
                </a:rPr>
                <a:t>70</a:t>
              </a:r>
              <a:endParaRPr lang="en-US" sz="1600" dirty="0">
                <a:latin typeface="+mj-lt"/>
              </a:endParaRPr>
            </a:p>
          </p:txBody>
        </p:sp>
        <p:sp>
          <p:nvSpPr>
            <p:cNvPr id="19" name="TextBox 18"/>
            <p:cNvSpPr txBox="1"/>
            <p:nvPr/>
          </p:nvSpPr>
          <p:spPr>
            <a:xfrm>
              <a:off x="4611036" y="3790950"/>
              <a:ext cx="435135" cy="338554"/>
            </a:xfrm>
            <a:prstGeom prst="rect">
              <a:avLst/>
            </a:prstGeom>
            <a:noFill/>
          </p:spPr>
          <p:txBody>
            <a:bodyPr wrap="none" rtlCol="0">
              <a:spAutoFit/>
            </a:bodyPr>
            <a:lstStyle/>
            <a:p>
              <a:r>
                <a:rPr lang="en-US" sz="1600" dirty="0" smtClean="0">
                  <a:latin typeface="+mj-lt"/>
                </a:rPr>
                <a:t>90</a:t>
              </a:r>
              <a:endParaRPr lang="en-US" sz="1600" dirty="0">
                <a:latin typeface="+mj-lt"/>
              </a:endParaRPr>
            </a:p>
          </p:txBody>
        </p:sp>
        <p:sp>
          <p:nvSpPr>
            <p:cNvPr id="20" name="TextBox 19"/>
            <p:cNvSpPr txBox="1"/>
            <p:nvPr/>
          </p:nvSpPr>
          <p:spPr>
            <a:xfrm>
              <a:off x="5674468" y="3790950"/>
              <a:ext cx="685604" cy="338554"/>
            </a:xfrm>
            <a:prstGeom prst="rect">
              <a:avLst/>
            </a:prstGeom>
            <a:noFill/>
          </p:spPr>
          <p:txBody>
            <a:bodyPr wrap="none" rtlCol="0">
              <a:spAutoFit/>
            </a:bodyPr>
            <a:lstStyle/>
            <a:p>
              <a:r>
                <a:rPr lang="en-US" sz="1600" dirty="0" smtClean="0">
                  <a:latin typeface="+mj-lt"/>
                </a:rPr>
                <a:t>2000</a:t>
              </a:r>
              <a:endParaRPr lang="en-US" sz="1600" dirty="0">
                <a:latin typeface="+mj-lt"/>
              </a:endParaRPr>
            </a:p>
          </p:txBody>
        </p:sp>
        <p:sp>
          <p:nvSpPr>
            <p:cNvPr id="21" name="TextBox 20"/>
            <p:cNvSpPr txBox="1"/>
            <p:nvPr/>
          </p:nvSpPr>
          <p:spPr>
            <a:xfrm>
              <a:off x="8051800" y="3790950"/>
              <a:ext cx="435135" cy="338554"/>
            </a:xfrm>
            <a:prstGeom prst="rect">
              <a:avLst/>
            </a:prstGeom>
            <a:noFill/>
          </p:spPr>
          <p:txBody>
            <a:bodyPr wrap="none" rtlCol="0">
              <a:spAutoFit/>
            </a:bodyPr>
            <a:lstStyle/>
            <a:p>
              <a:r>
                <a:rPr lang="en-US" sz="1600" dirty="0" smtClean="0">
                  <a:latin typeface="+mj-lt"/>
                </a:rPr>
                <a:t>20</a:t>
              </a:r>
              <a:endParaRPr lang="en-US" sz="1600" dirty="0">
                <a:latin typeface="+mj-lt"/>
              </a:endParaRPr>
            </a:p>
          </p:txBody>
        </p:sp>
        <p:sp>
          <p:nvSpPr>
            <p:cNvPr id="22" name="TextBox 21"/>
            <p:cNvSpPr txBox="1"/>
            <p:nvPr/>
          </p:nvSpPr>
          <p:spPr>
            <a:xfrm>
              <a:off x="6941100" y="3790950"/>
              <a:ext cx="402274" cy="338554"/>
            </a:xfrm>
            <a:prstGeom prst="rect">
              <a:avLst/>
            </a:prstGeom>
            <a:noFill/>
          </p:spPr>
          <p:txBody>
            <a:bodyPr wrap="none" rtlCol="0">
              <a:spAutoFit/>
            </a:bodyPr>
            <a:lstStyle/>
            <a:p>
              <a:r>
                <a:rPr lang="en-US" sz="1600" dirty="0" smtClean="0">
                  <a:latin typeface="+mj-lt"/>
                </a:rPr>
                <a:t>10</a:t>
              </a:r>
              <a:endParaRPr lang="en-US" sz="1600" dirty="0">
                <a:latin typeface="+mj-lt"/>
              </a:endParaRPr>
            </a:p>
          </p:txBody>
        </p:sp>
      </p:grpSp>
      <p:sp>
        <p:nvSpPr>
          <p:cNvPr id="24" name="TextBox 23"/>
          <p:cNvSpPr txBox="1"/>
          <p:nvPr/>
        </p:nvSpPr>
        <p:spPr>
          <a:xfrm>
            <a:off x="1638300" y="1130300"/>
            <a:ext cx="2974192" cy="338554"/>
          </a:xfrm>
          <a:prstGeom prst="rect">
            <a:avLst/>
          </a:prstGeom>
          <a:noFill/>
        </p:spPr>
        <p:txBody>
          <a:bodyPr wrap="none" rtlCol="0">
            <a:spAutoFit/>
          </a:bodyPr>
          <a:lstStyle/>
          <a:p>
            <a:r>
              <a:rPr lang="en-US" sz="1600" dirty="0" smtClean="0">
                <a:latin typeface="+mj-lt"/>
              </a:rPr>
              <a:t>Civil unrest and crime, 1960’s</a:t>
            </a:r>
          </a:p>
        </p:txBody>
      </p:sp>
      <p:sp>
        <p:nvSpPr>
          <p:cNvPr id="26" name="TextBox 25"/>
          <p:cNvSpPr txBox="1"/>
          <p:nvPr/>
        </p:nvSpPr>
        <p:spPr>
          <a:xfrm>
            <a:off x="2514600" y="1778000"/>
            <a:ext cx="1977524" cy="338554"/>
          </a:xfrm>
          <a:prstGeom prst="rect">
            <a:avLst/>
          </a:prstGeom>
          <a:noFill/>
        </p:spPr>
        <p:txBody>
          <a:bodyPr wrap="none" rtlCol="0">
            <a:spAutoFit/>
          </a:bodyPr>
          <a:lstStyle/>
          <a:p>
            <a:r>
              <a:rPr lang="en-US" sz="1600" dirty="0">
                <a:latin typeface="+mj-lt"/>
              </a:rPr>
              <a:t>Wiretap Act, 1968</a:t>
            </a:r>
          </a:p>
        </p:txBody>
      </p:sp>
      <p:sp>
        <p:nvSpPr>
          <p:cNvPr id="27" name="TextBox 26"/>
          <p:cNvSpPr txBox="1"/>
          <p:nvPr/>
        </p:nvSpPr>
        <p:spPr>
          <a:xfrm>
            <a:off x="317500" y="533400"/>
            <a:ext cx="2339102" cy="338554"/>
          </a:xfrm>
          <a:prstGeom prst="rect">
            <a:avLst/>
          </a:prstGeom>
          <a:noFill/>
        </p:spPr>
        <p:txBody>
          <a:bodyPr wrap="none" rtlCol="0">
            <a:spAutoFit/>
          </a:bodyPr>
          <a:lstStyle/>
          <a:p>
            <a:r>
              <a:rPr lang="en-US" sz="1600" dirty="0" smtClean="0">
                <a:latin typeface="+mj-lt"/>
              </a:rPr>
              <a:t>Cold War 1946 - 1990</a:t>
            </a:r>
            <a:endParaRPr lang="en-US" sz="1600" dirty="0">
              <a:latin typeface="+mj-lt"/>
            </a:endParaRPr>
          </a:p>
        </p:txBody>
      </p:sp>
      <p:sp>
        <p:nvSpPr>
          <p:cNvPr id="28" name="TextBox 27"/>
          <p:cNvSpPr txBox="1"/>
          <p:nvPr/>
        </p:nvSpPr>
        <p:spPr>
          <a:xfrm>
            <a:off x="952500" y="812800"/>
            <a:ext cx="2844449" cy="338554"/>
          </a:xfrm>
          <a:prstGeom prst="rect">
            <a:avLst/>
          </a:prstGeom>
          <a:noFill/>
        </p:spPr>
        <p:txBody>
          <a:bodyPr wrap="none" rtlCol="0">
            <a:spAutoFit/>
          </a:bodyPr>
          <a:lstStyle/>
          <a:p>
            <a:r>
              <a:rPr lang="en-US" sz="1600" dirty="0" smtClean="0">
                <a:latin typeface="+mj-lt"/>
              </a:rPr>
              <a:t>FBI COINTELPRO, 1956-71</a:t>
            </a:r>
            <a:endParaRPr lang="en-US" sz="1600" dirty="0">
              <a:latin typeface="+mj-lt"/>
            </a:endParaRPr>
          </a:p>
        </p:txBody>
      </p:sp>
      <p:sp>
        <p:nvSpPr>
          <p:cNvPr id="29" name="TextBox 28"/>
          <p:cNvSpPr txBox="1"/>
          <p:nvPr/>
        </p:nvSpPr>
        <p:spPr>
          <a:xfrm>
            <a:off x="3263900" y="2743200"/>
            <a:ext cx="3245099" cy="338554"/>
          </a:xfrm>
          <a:prstGeom prst="rect">
            <a:avLst/>
          </a:prstGeom>
          <a:noFill/>
        </p:spPr>
        <p:txBody>
          <a:bodyPr wrap="none" rtlCol="0">
            <a:spAutoFit/>
          </a:bodyPr>
          <a:lstStyle/>
          <a:p>
            <a:r>
              <a:rPr lang="en-US" sz="1600" dirty="0" smtClean="0">
                <a:latin typeface="+mj-lt"/>
              </a:rPr>
              <a:t>Church Committee Report, 1975</a:t>
            </a:r>
            <a:endParaRPr lang="en-US" sz="1600" dirty="0">
              <a:latin typeface="+mj-lt"/>
            </a:endParaRPr>
          </a:p>
        </p:txBody>
      </p:sp>
      <p:sp>
        <p:nvSpPr>
          <p:cNvPr id="30" name="TextBox 29"/>
          <p:cNvSpPr txBox="1"/>
          <p:nvPr/>
        </p:nvSpPr>
        <p:spPr>
          <a:xfrm>
            <a:off x="4521200" y="876300"/>
            <a:ext cx="1279517" cy="338554"/>
          </a:xfrm>
          <a:prstGeom prst="rect">
            <a:avLst/>
          </a:prstGeom>
          <a:noFill/>
        </p:spPr>
        <p:txBody>
          <a:bodyPr wrap="none" rtlCol="0">
            <a:spAutoFit/>
          </a:bodyPr>
          <a:lstStyle/>
          <a:p>
            <a:r>
              <a:rPr lang="en-US" sz="1600" dirty="0" smtClean="0">
                <a:latin typeface="+mj-lt"/>
              </a:rPr>
              <a:t>ECPA, 1986</a:t>
            </a:r>
            <a:endParaRPr lang="en-US" sz="1600" dirty="0">
              <a:latin typeface="+mj-lt"/>
            </a:endParaRPr>
          </a:p>
        </p:txBody>
      </p:sp>
      <p:sp>
        <p:nvSpPr>
          <p:cNvPr id="31" name="TextBox 30"/>
          <p:cNvSpPr txBox="1"/>
          <p:nvPr/>
        </p:nvSpPr>
        <p:spPr>
          <a:xfrm>
            <a:off x="7618723" y="2362200"/>
            <a:ext cx="1525277" cy="584776"/>
          </a:xfrm>
          <a:prstGeom prst="rect">
            <a:avLst/>
          </a:prstGeom>
          <a:noFill/>
        </p:spPr>
        <p:txBody>
          <a:bodyPr wrap="none" rtlCol="0">
            <a:spAutoFit/>
          </a:bodyPr>
          <a:lstStyle/>
          <a:p>
            <a:r>
              <a:rPr lang="en-US" sz="1600" dirty="0" smtClean="0">
                <a:latin typeface="+mj-lt"/>
              </a:rPr>
              <a:t>USA Freedom </a:t>
            </a:r>
          </a:p>
          <a:p>
            <a:r>
              <a:rPr lang="en-US" sz="1600" dirty="0" smtClean="0">
                <a:latin typeface="+mj-lt"/>
              </a:rPr>
              <a:t>Act, 2015</a:t>
            </a:r>
            <a:endParaRPr lang="en-US" sz="1600" dirty="0">
              <a:latin typeface="+mj-lt"/>
            </a:endParaRPr>
          </a:p>
        </p:txBody>
      </p:sp>
      <p:sp>
        <p:nvSpPr>
          <p:cNvPr id="36" name="TextBox 35"/>
          <p:cNvSpPr txBox="1"/>
          <p:nvPr/>
        </p:nvSpPr>
        <p:spPr>
          <a:xfrm>
            <a:off x="1003300" y="5058832"/>
            <a:ext cx="2406428" cy="338554"/>
          </a:xfrm>
          <a:prstGeom prst="rect">
            <a:avLst/>
          </a:prstGeom>
          <a:noFill/>
        </p:spPr>
        <p:txBody>
          <a:bodyPr wrap="none" rtlCol="0">
            <a:spAutoFit/>
          </a:bodyPr>
          <a:lstStyle/>
          <a:p>
            <a:r>
              <a:rPr lang="en-US" sz="1600" dirty="0" smtClean="0">
                <a:latin typeface="+mj-lt"/>
              </a:rPr>
              <a:t>Internet Protocol 1974</a:t>
            </a:r>
            <a:endParaRPr lang="en-US" sz="1600" dirty="0">
              <a:latin typeface="+mj-lt"/>
            </a:endParaRPr>
          </a:p>
        </p:txBody>
      </p:sp>
      <p:sp>
        <p:nvSpPr>
          <p:cNvPr id="37" name="TextBox 36"/>
          <p:cNvSpPr txBox="1"/>
          <p:nvPr/>
        </p:nvSpPr>
        <p:spPr>
          <a:xfrm>
            <a:off x="5359400" y="1295400"/>
            <a:ext cx="1441420" cy="338554"/>
          </a:xfrm>
          <a:prstGeom prst="rect">
            <a:avLst/>
          </a:prstGeom>
          <a:noFill/>
        </p:spPr>
        <p:txBody>
          <a:bodyPr wrap="none" rtlCol="0">
            <a:spAutoFit/>
          </a:bodyPr>
          <a:lstStyle/>
          <a:p>
            <a:r>
              <a:rPr lang="en-US" sz="1600" dirty="0" smtClean="0">
                <a:latin typeface="+mj-lt"/>
              </a:rPr>
              <a:t>CALEA, 1994</a:t>
            </a:r>
            <a:endParaRPr lang="en-US" sz="1600" dirty="0">
              <a:latin typeface="+mj-lt"/>
            </a:endParaRPr>
          </a:p>
        </p:txBody>
      </p:sp>
      <p:sp>
        <p:nvSpPr>
          <p:cNvPr id="38" name="TextBox 37"/>
          <p:cNvSpPr txBox="1"/>
          <p:nvPr/>
        </p:nvSpPr>
        <p:spPr>
          <a:xfrm>
            <a:off x="3860800" y="520700"/>
            <a:ext cx="1299855" cy="338554"/>
          </a:xfrm>
          <a:prstGeom prst="rect">
            <a:avLst/>
          </a:prstGeom>
          <a:noFill/>
        </p:spPr>
        <p:txBody>
          <a:bodyPr wrap="none" rtlCol="0">
            <a:spAutoFit/>
          </a:bodyPr>
          <a:lstStyle/>
          <a:p>
            <a:r>
              <a:rPr lang="en-US" sz="1600" dirty="0" smtClean="0">
                <a:latin typeface="+mj-lt"/>
              </a:rPr>
              <a:t>FISA, 1978</a:t>
            </a:r>
            <a:endParaRPr lang="en-US" sz="1600" dirty="0">
              <a:latin typeface="+mj-lt"/>
            </a:endParaRPr>
          </a:p>
        </p:txBody>
      </p:sp>
      <p:sp>
        <p:nvSpPr>
          <p:cNvPr id="39" name="TextBox 38"/>
          <p:cNvSpPr txBox="1"/>
          <p:nvPr/>
        </p:nvSpPr>
        <p:spPr>
          <a:xfrm>
            <a:off x="7137400" y="1625600"/>
            <a:ext cx="1576072" cy="338554"/>
          </a:xfrm>
          <a:prstGeom prst="rect">
            <a:avLst/>
          </a:prstGeom>
          <a:noFill/>
        </p:spPr>
        <p:txBody>
          <a:bodyPr wrap="none" rtlCol="0">
            <a:spAutoFit/>
          </a:bodyPr>
          <a:lstStyle/>
          <a:p>
            <a:r>
              <a:rPr lang="en-US" sz="1600" dirty="0" smtClean="0">
                <a:latin typeface="+mj-lt"/>
              </a:rPr>
              <a:t>FISAAA 2008</a:t>
            </a:r>
            <a:endParaRPr lang="en-US" sz="1600" dirty="0">
              <a:latin typeface="+mj-lt"/>
            </a:endParaRPr>
          </a:p>
        </p:txBody>
      </p:sp>
      <p:sp>
        <p:nvSpPr>
          <p:cNvPr id="40" name="TextBox 39"/>
          <p:cNvSpPr txBox="1"/>
          <p:nvPr/>
        </p:nvSpPr>
        <p:spPr>
          <a:xfrm>
            <a:off x="6159500" y="419100"/>
            <a:ext cx="1998564" cy="338554"/>
          </a:xfrm>
          <a:prstGeom prst="rect">
            <a:avLst/>
          </a:prstGeom>
          <a:noFill/>
        </p:spPr>
        <p:txBody>
          <a:bodyPr wrap="none" rtlCol="0">
            <a:spAutoFit/>
          </a:bodyPr>
          <a:lstStyle/>
          <a:p>
            <a:r>
              <a:rPr lang="en-US" sz="1600" dirty="0" smtClean="0">
                <a:latin typeface="+mj-lt"/>
              </a:rPr>
              <a:t>9/11/2001 Attacks</a:t>
            </a:r>
            <a:endParaRPr lang="en-US" sz="1600" dirty="0">
              <a:latin typeface="+mj-lt"/>
            </a:endParaRPr>
          </a:p>
        </p:txBody>
      </p:sp>
      <p:sp>
        <p:nvSpPr>
          <p:cNvPr id="41" name="TextBox 40"/>
          <p:cNvSpPr txBox="1"/>
          <p:nvPr/>
        </p:nvSpPr>
        <p:spPr>
          <a:xfrm>
            <a:off x="6388100" y="736600"/>
            <a:ext cx="2629846" cy="338554"/>
          </a:xfrm>
          <a:prstGeom prst="rect">
            <a:avLst/>
          </a:prstGeom>
          <a:noFill/>
        </p:spPr>
        <p:txBody>
          <a:bodyPr wrap="none" rtlCol="0">
            <a:spAutoFit/>
          </a:bodyPr>
          <a:lstStyle/>
          <a:p>
            <a:r>
              <a:rPr lang="en-US" sz="1600" dirty="0" smtClean="0">
                <a:latin typeface="+mj-lt"/>
              </a:rPr>
              <a:t>USA PATRIOT Act, 2001</a:t>
            </a:r>
            <a:endParaRPr lang="en-US" sz="1600" dirty="0">
              <a:latin typeface="+mj-lt"/>
            </a:endParaRPr>
          </a:p>
        </p:txBody>
      </p:sp>
      <p:sp>
        <p:nvSpPr>
          <p:cNvPr id="42" name="TextBox 41"/>
          <p:cNvSpPr txBox="1"/>
          <p:nvPr/>
        </p:nvSpPr>
        <p:spPr>
          <a:xfrm>
            <a:off x="2501900" y="1447800"/>
            <a:ext cx="1775246" cy="338554"/>
          </a:xfrm>
          <a:prstGeom prst="rect">
            <a:avLst/>
          </a:prstGeom>
          <a:noFill/>
        </p:spPr>
        <p:txBody>
          <a:bodyPr wrap="none" rtlCol="0">
            <a:spAutoFit/>
          </a:bodyPr>
          <a:lstStyle/>
          <a:p>
            <a:r>
              <a:rPr lang="en-US" sz="1600" dirty="0" smtClean="0">
                <a:latin typeface="+mj-lt"/>
              </a:rPr>
              <a:t>Katz v. US, 1967</a:t>
            </a:r>
            <a:endParaRPr lang="en-US" sz="1600" dirty="0">
              <a:latin typeface="+mj-lt"/>
            </a:endParaRPr>
          </a:p>
        </p:txBody>
      </p:sp>
      <p:sp>
        <p:nvSpPr>
          <p:cNvPr id="44" name="TextBox 43"/>
          <p:cNvSpPr txBox="1"/>
          <p:nvPr/>
        </p:nvSpPr>
        <p:spPr>
          <a:xfrm>
            <a:off x="165100" y="5867400"/>
            <a:ext cx="4219725" cy="338554"/>
          </a:xfrm>
          <a:prstGeom prst="rect">
            <a:avLst/>
          </a:prstGeom>
          <a:noFill/>
        </p:spPr>
        <p:txBody>
          <a:bodyPr wrap="none" rtlCol="0">
            <a:spAutoFit/>
          </a:bodyPr>
          <a:lstStyle/>
          <a:p>
            <a:r>
              <a:rPr lang="en-US" sz="1600" dirty="0" smtClean="0">
                <a:latin typeface="+mj-lt"/>
              </a:rPr>
              <a:t>Circuit Switching Telephony 1876 ~ 2000</a:t>
            </a:r>
            <a:endParaRPr lang="en-US" sz="1600" dirty="0">
              <a:latin typeface="+mj-lt"/>
            </a:endParaRPr>
          </a:p>
        </p:txBody>
      </p:sp>
      <p:sp>
        <p:nvSpPr>
          <p:cNvPr id="45" name="TextBox 44"/>
          <p:cNvSpPr txBox="1"/>
          <p:nvPr/>
        </p:nvSpPr>
        <p:spPr>
          <a:xfrm>
            <a:off x="6184900" y="4737100"/>
            <a:ext cx="1231026" cy="338554"/>
          </a:xfrm>
          <a:prstGeom prst="rect">
            <a:avLst/>
          </a:prstGeom>
          <a:noFill/>
        </p:spPr>
        <p:txBody>
          <a:bodyPr wrap="none" rtlCol="0">
            <a:spAutoFit/>
          </a:bodyPr>
          <a:lstStyle/>
          <a:p>
            <a:r>
              <a:rPr lang="en-US" sz="1600" dirty="0" smtClean="0">
                <a:latin typeface="+mj-lt"/>
              </a:rPr>
              <a:t>VoIP, 1995</a:t>
            </a:r>
            <a:endParaRPr lang="en-US" sz="1600" dirty="0">
              <a:latin typeface="+mj-lt"/>
            </a:endParaRPr>
          </a:p>
        </p:txBody>
      </p:sp>
      <p:sp>
        <p:nvSpPr>
          <p:cNvPr id="46" name="TextBox 45"/>
          <p:cNvSpPr txBox="1"/>
          <p:nvPr/>
        </p:nvSpPr>
        <p:spPr>
          <a:xfrm>
            <a:off x="4089400" y="6096000"/>
            <a:ext cx="4446951" cy="338554"/>
          </a:xfrm>
          <a:prstGeom prst="rect">
            <a:avLst/>
          </a:prstGeom>
          <a:noFill/>
        </p:spPr>
        <p:txBody>
          <a:bodyPr wrap="none" rtlCol="0">
            <a:spAutoFit/>
          </a:bodyPr>
          <a:lstStyle/>
          <a:p>
            <a:r>
              <a:rPr lang="en-US" sz="1600" dirty="0" smtClean="0">
                <a:latin typeface="+mj-lt"/>
              </a:rPr>
              <a:t>Packet Switching Telephony ~1994 - present</a:t>
            </a:r>
            <a:endParaRPr lang="en-US" sz="1600" dirty="0">
              <a:latin typeface="+mj-lt"/>
            </a:endParaRPr>
          </a:p>
        </p:txBody>
      </p:sp>
      <p:sp>
        <p:nvSpPr>
          <p:cNvPr id="47" name="TextBox 46"/>
          <p:cNvSpPr txBox="1"/>
          <p:nvPr/>
        </p:nvSpPr>
        <p:spPr>
          <a:xfrm>
            <a:off x="3462867" y="5101166"/>
            <a:ext cx="1601119" cy="338554"/>
          </a:xfrm>
          <a:prstGeom prst="rect">
            <a:avLst/>
          </a:prstGeom>
          <a:noFill/>
        </p:spPr>
        <p:txBody>
          <a:bodyPr wrap="none" rtlCol="0">
            <a:spAutoFit/>
          </a:bodyPr>
          <a:lstStyle/>
          <a:p>
            <a:r>
              <a:rPr lang="en-US" sz="1600" dirty="0" smtClean="0">
                <a:latin typeface="+mj-lt"/>
              </a:rPr>
              <a:t>First PC, 1975</a:t>
            </a:r>
            <a:endParaRPr lang="en-US" sz="1600" dirty="0">
              <a:latin typeface="+mj-lt"/>
            </a:endParaRPr>
          </a:p>
        </p:txBody>
      </p:sp>
      <p:sp>
        <p:nvSpPr>
          <p:cNvPr id="48" name="TextBox 47"/>
          <p:cNvSpPr txBox="1"/>
          <p:nvPr/>
        </p:nvSpPr>
        <p:spPr>
          <a:xfrm>
            <a:off x="3937000" y="114300"/>
            <a:ext cx="2922595" cy="338554"/>
          </a:xfrm>
          <a:prstGeom prst="rect">
            <a:avLst/>
          </a:prstGeom>
          <a:noFill/>
          <a:effectLst>
            <a:outerShdw blurRad="50800" dist="38100" dir="2700000" algn="tl" rotWithShape="0">
              <a:prstClr val="black">
                <a:alpha val="40000"/>
              </a:prstClr>
            </a:outerShdw>
          </a:effectLst>
        </p:spPr>
        <p:txBody>
          <a:bodyPr wrap="none" rtlCol="0">
            <a:spAutoFit/>
          </a:bodyPr>
          <a:lstStyle/>
          <a:p>
            <a:r>
              <a:rPr lang="en-US" sz="1600" dirty="0" smtClean="0">
                <a:solidFill>
                  <a:srgbClr val="FF0000"/>
                </a:solidFill>
                <a:latin typeface="+mj-lt"/>
              </a:rPr>
              <a:t>Public Events and Legislation</a:t>
            </a:r>
          </a:p>
        </p:txBody>
      </p:sp>
      <p:sp>
        <p:nvSpPr>
          <p:cNvPr id="49" name="TextBox 48"/>
          <p:cNvSpPr txBox="1"/>
          <p:nvPr/>
        </p:nvSpPr>
        <p:spPr>
          <a:xfrm>
            <a:off x="3987800" y="6413500"/>
            <a:ext cx="2467342" cy="338554"/>
          </a:xfrm>
          <a:prstGeom prst="rect">
            <a:avLst/>
          </a:prstGeom>
          <a:noFill/>
          <a:effectLst>
            <a:outerShdw blurRad="50800" dist="38100" dir="2700000" algn="tl" rotWithShape="0">
              <a:prstClr val="black">
                <a:alpha val="40000"/>
              </a:prstClr>
            </a:outerShdw>
          </a:effectLst>
        </p:spPr>
        <p:txBody>
          <a:bodyPr wrap="none" rtlCol="0">
            <a:spAutoFit/>
          </a:bodyPr>
          <a:lstStyle/>
          <a:p>
            <a:r>
              <a:rPr lang="en-US" sz="1600" dirty="0" smtClean="0">
                <a:solidFill>
                  <a:srgbClr val="FF0000"/>
                </a:solidFill>
                <a:latin typeface="+mj-lt"/>
              </a:rPr>
              <a:t>Science and Technology</a:t>
            </a:r>
          </a:p>
        </p:txBody>
      </p:sp>
      <p:sp>
        <p:nvSpPr>
          <p:cNvPr id="50" name="TextBox 49"/>
          <p:cNvSpPr txBox="1"/>
          <p:nvPr/>
        </p:nvSpPr>
        <p:spPr>
          <a:xfrm>
            <a:off x="6883400" y="1092200"/>
            <a:ext cx="1709422" cy="584776"/>
          </a:xfrm>
          <a:prstGeom prst="rect">
            <a:avLst/>
          </a:prstGeom>
          <a:noFill/>
        </p:spPr>
        <p:txBody>
          <a:bodyPr wrap="none" rtlCol="0">
            <a:spAutoFit/>
          </a:bodyPr>
          <a:lstStyle/>
          <a:p>
            <a:r>
              <a:rPr lang="en-US" sz="1600" dirty="0" smtClean="0">
                <a:latin typeface="+mj-lt"/>
              </a:rPr>
              <a:t>NYT publishes </a:t>
            </a:r>
          </a:p>
          <a:p>
            <a:r>
              <a:rPr lang="en-US" sz="1600" dirty="0" smtClean="0">
                <a:latin typeface="+mj-lt"/>
              </a:rPr>
              <a:t>NSA TSP, 2005</a:t>
            </a:r>
            <a:endParaRPr lang="en-US" sz="1600" dirty="0">
              <a:latin typeface="+mj-lt"/>
            </a:endParaRPr>
          </a:p>
        </p:txBody>
      </p:sp>
      <p:sp>
        <p:nvSpPr>
          <p:cNvPr id="51" name="TextBox 50"/>
          <p:cNvSpPr txBox="1"/>
          <p:nvPr/>
        </p:nvSpPr>
        <p:spPr>
          <a:xfrm>
            <a:off x="7277100" y="1854200"/>
            <a:ext cx="2146299" cy="584776"/>
          </a:xfrm>
          <a:prstGeom prst="rect">
            <a:avLst/>
          </a:prstGeom>
          <a:noFill/>
        </p:spPr>
        <p:txBody>
          <a:bodyPr wrap="square" rtlCol="0">
            <a:spAutoFit/>
          </a:bodyPr>
          <a:lstStyle/>
          <a:p>
            <a:r>
              <a:rPr lang="en-US" sz="1600" dirty="0" smtClean="0">
                <a:latin typeface="+mj-lt"/>
              </a:rPr>
              <a:t>Snowden Disclosures, 2013</a:t>
            </a:r>
            <a:endParaRPr lang="en-US" sz="1600" dirty="0">
              <a:latin typeface="+mj-lt"/>
            </a:endParaRPr>
          </a:p>
        </p:txBody>
      </p:sp>
      <p:sp>
        <p:nvSpPr>
          <p:cNvPr id="52" name="TextBox 51"/>
          <p:cNvSpPr txBox="1"/>
          <p:nvPr/>
        </p:nvSpPr>
        <p:spPr>
          <a:xfrm>
            <a:off x="2819400" y="2159000"/>
            <a:ext cx="2959865" cy="338554"/>
          </a:xfrm>
          <a:prstGeom prst="rect">
            <a:avLst/>
          </a:prstGeom>
          <a:noFill/>
        </p:spPr>
        <p:txBody>
          <a:bodyPr wrap="none" rtlCol="0">
            <a:spAutoFit/>
          </a:bodyPr>
          <a:lstStyle/>
          <a:p>
            <a:r>
              <a:rPr lang="en-US" sz="1600" dirty="0" smtClean="0">
                <a:latin typeface="+mj-lt"/>
              </a:rPr>
              <a:t>COINTELPRO revealed, 1971</a:t>
            </a:r>
            <a:endParaRPr lang="en-US" sz="1600" dirty="0">
              <a:latin typeface="+mj-lt"/>
            </a:endParaRPr>
          </a:p>
        </p:txBody>
      </p:sp>
      <p:sp>
        <p:nvSpPr>
          <p:cNvPr id="53" name="TextBox 52"/>
          <p:cNvSpPr txBox="1"/>
          <p:nvPr/>
        </p:nvSpPr>
        <p:spPr>
          <a:xfrm>
            <a:off x="3124200" y="2476500"/>
            <a:ext cx="3339376" cy="338554"/>
          </a:xfrm>
          <a:prstGeom prst="rect">
            <a:avLst/>
          </a:prstGeom>
          <a:noFill/>
        </p:spPr>
        <p:txBody>
          <a:bodyPr wrap="none" rtlCol="0">
            <a:spAutoFit/>
          </a:bodyPr>
          <a:lstStyle/>
          <a:p>
            <a:r>
              <a:rPr lang="en-US" sz="1600" dirty="0" smtClean="0">
                <a:latin typeface="+mj-lt"/>
              </a:rPr>
              <a:t>NYT: CIA domestic abuses. 1974</a:t>
            </a:r>
            <a:endParaRPr lang="en-US" sz="1600" dirty="0">
              <a:latin typeface="+mj-lt"/>
            </a:endParaRPr>
          </a:p>
        </p:txBody>
      </p:sp>
      <p:sp>
        <p:nvSpPr>
          <p:cNvPr id="54" name="TextBox 53"/>
          <p:cNvSpPr txBox="1"/>
          <p:nvPr/>
        </p:nvSpPr>
        <p:spPr>
          <a:xfrm>
            <a:off x="3577166" y="4682066"/>
            <a:ext cx="2493433" cy="338554"/>
          </a:xfrm>
          <a:prstGeom prst="rect">
            <a:avLst/>
          </a:prstGeom>
          <a:noFill/>
        </p:spPr>
        <p:txBody>
          <a:bodyPr wrap="square" rtlCol="0">
            <a:spAutoFit/>
          </a:bodyPr>
          <a:lstStyle/>
          <a:p>
            <a:r>
              <a:rPr lang="en-US" sz="1600" dirty="0" smtClean="0">
                <a:latin typeface="+mj-lt"/>
              </a:rPr>
              <a:t>Public Key Crypto, 1976</a:t>
            </a:r>
            <a:endParaRPr lang="en-US" sz="1600" dirty="0">
              <a:latin typeface="+mj-lt"/>
            </a:endParaRPr>
          </a:p>
        </p:txBody>
      </p:sp>
      <p:sp>
        <p:nvSpPr>
          <p:cNvPr id="55" name="TextBox 54"/>
          <p:cNvSpPr txBox="1"/>
          <p:nvPr/>
        </p:nvSpPr>
        <p:spPr>
          <a:xfrm>
            <a:off x="131234" y="4669366"/>
            <a:ext cx="2785939" cy="338554"/>
          </a:xfrm>
          <a:prstGeom prst="rect">
            <a:avLst/>
          </a:prstGeom>
          <a:noFill/>
        </p:spPr>
        <p:txBody>
          <a:bodyPr wrap="none" rtlCol="0">
            <a:spAutoFit/>
          </a:bodyPr>
          <a:lstStyle/>
          <a:p>
            <a:r>
              <a:rPr lang="en-US" sz="1600" dirty="0" smtClean="0">
                <a:latin typeface="+mj-lt"/>
              </a:rPr>
              <a:t>First ARPANET node, 1969</a:t>
            </a:r>
            <a:endParaRPr lang="en-US" sz="1600" dirty="0">
              <a:latin typeface="+mj-lt"/>
            </a:endParaRPr>
          </a:p>
        </p:txBody>
      </p:sp>
      <p:sp>
        <p:nvSpPr>
          <p:cNvPr id="56" name="TextBox 55"/>
          <p:cNvSpPr txBox="1"/>
          <p:nvPr/>
        </p:nvSpPr>
        <p:spPr>
          <a:xfrm>
            <a:off x="4207933" y="4068233"/>
            <a:ext cx="1485202" cy="338554"/>
          </a:xfrm>
          <a:prstGeom prst="rect">
            <a:avLst/>
          </a:prstGeom>
          <a:noFill/>
        </p:spPr>
        <p:txBody>
          <a:bodyPr wrap="none" rtlCol="0">
            <a:spAutoFit/>
          </a:bodyPr>
          <a:lstStyle/>
          <a:p>
            <a:r>
              <a:rPr lang="en-US" sz="1600" dirty="0" smtClean="0">
                <a:latin typeface="+mj-lt"/>
              </a:rPr>
              <a:t>IBM PC, 1982</a:t>
            </a:r>
            <a:endParaRPr lang="en-US" sz="1600" dirty="0">
              <a:latin typeface="+mj-lt"/>
            </a:endParaRPr>
          </a:p>
        </p:txBody>
      </p:sp>
      <p:sp>
        <p:nvSpPr>
          <p:cNvPr id="57" name="TextBox 56"/>
          <p:cNvSpPr txBox="1"/>
          <p:nvPr/>
        </p:nvSpPr>
        <p:spPr>
          <a:xfrm>
            <a:off x="160873" y="4089400"/>
            <a:ext cx="2262859" cy="584776"/>
          </a:xfrm>
          <a:prstGeom prst="rect">
            <a:avLst/>
          </a:prstGeom>
          <a:noFill/>
        </p:spPr>
        <p:txBody>
          <a:bodyPr wrap="none" rtlCol="0">
            <a:spAutoFit/>
          </a:bodyPr>
          <a:lstStyle/>
          <a:p>
            <a:r>
              <a:rPr lang="en-US" sz="1600" dirty="0" smtClean="0">
                <a:latin typeface="+mj-lt"/>
              </a:rPr>
              <a:t>Shannon, Information </a:t>
            </a:r>
          </a:p>
          <a:p>
            <a:r>
              <a:rPr lang="en-US" sz="1600" dirty="0" smtClean="0">
                <a:latin typeface="+mj-lt"/>
              </a:rPr>
              <a:t>Theory paper, 1948</a:t>
            </a:r>
            <a:endParaRPr lang="en-US" sz="1600" dirty="0">
              <a:latin typeface="+mj-lt"/>
            </a:endParaRPr>
          </a:p>
        </p:txBody>
      </p:sp>
      <p:sp>
        <p:nvSpPr>
          <p:cNvPr id="58" name="TextBox 57"/>
          <p:cNvSpPr txBox="1"/>
          <p:nvPr/>
        </p:nvSpPr>
        <p:spPr>
          <a:xfrm>
            <a:off x="3738033" y="4368800"/>
            <a:ext cx="1482397" cy="338554"/>
          </a:xfrm>
          <a:prstGeom prst="rect">
            <a:avLst/>
          </a:prstGeom>
          <a:noFill/>
        </p:spPr>
        <p:txBody>
          <a:bodyPr wrap="none" rtlCol="0">
            <a:spAutoFit/>
          </a:bodyPr>
          <a:lstStyle/>
          <a:p>
            <a:r>
              <a:rPr lang="en-US" sz="1600" dirty="0" smtClean="0">
                <a:latin typeface="+mj-lt"/>
              </a:rPr>
              <a:t>Apple I, 1977</a:t>
            </a:r>
            <a:endParaRPr lang="en-US" sz="1600" dirty="0">
              <a:latin typeface="+mj-lt"/>
            </a:endParaRPr>
          </a:p>
        </p:txBody>
      </p:sp>
      <p:sp>
        <p:nvSpPr>
          <p:cNvPr id="59" name="TextBox 58"/>
          <p:cNvSpPr txBox="1"/>
          <p:nvPr/>
        </p:nvSpPr>
        <p:spPr>
          <a:xfrm>
            <a:off x="5706533" y="5194300"/>
            <a:ext cx="2627342" cy="338554"/>
          </a:xfrm>
          <a:prstGeom prst="rect">
            <a:avLst/>
          </a:prstGeom>
          <a:noFill/>
        </p:spPr>
        <p:txBody>
          <a:bodyPr wrap="none" rtlCol="0">
            <a:spAutoFit/>
          </a:bodyPr>
          <a:lstStyle/>
          <a:p>
            <a:r>
              <a:rPr lang="en-US" sz="1600" dirty="0" smtClean="0">
                <a:latin typeface="+mj-lt"/>
              </a:rPr>
              <a:t>Rise of cellphones, 1990’s</a:t>
            </a:r>
            <a:endParaRPr lang="en-US" sz="1600" dirty="0">
              <a:latin typeface="+mj-lt"/>
            </a:endParaRPr>
          </a:p>
        </p:txBody>
      </p:sp>
      <p:sp>
        <p:nvSpPr>
          <p:cNvPr id="60" name="TextBox 59"/>
          <p:cNvSpPr txBox="1"/>
          <p:nvPr/>
        </p:nvSpPr>
        <p:spPr>
          <a:xfrm>
            <a:off x="6769100" y="4131733"/>
            <a:ext cx="1841500" cy="338554"/>
          </a:xfrm>
          <a:prstGeom prst="rect">
            <a:avLst/>
          </a:prstGeom>
          <a:noFill/>
        </p:spPr>
        <p:txBody>
          <a:bodyPr wrap="square" rtlCol="0">
            <a:spAutoFit/>
          </a:bodyPr>
          <a:lstStyle/>
          <a:p>
            <a:r>
              <a:rPr lang="en-US" sz="1600" dirty="0" smtClean="0">
                <a:latin typeface="+mj-lt"/>
              </a:rPr>
              <a:t>iPhone 2007</a:t>
            </a:r>
            <a:endParaRPr lang="en-US" sz="1600" dirty="0">
              <a:latin typeface="+mj-lt"/>
            </a:endParaRPr>
          </a:p>
        </p:txBody>
      </p:sp>
      <p:sp>
        <p:nvSpPr>
          <p:cNvPr id="61" name="TextBox 60"/>
          <p:cNvSpPr txBox="1"/>
          <p:nvPr/>
        </p:nvSpPr>
        <p:spPr>
          <a:xfrm>
            <a:off x="6451601" y="4453466"/>
            <a:ext cx="1841500" cy="338554"/>
          </a:xfrm>
          <a:prstGeom prst="rect">
            <a:avLst/>
          </a:prstGeom>
          <a:noFill/>
        </p:spPr>
        <p:txBody>
          <a:bodyPr wrap="square" rtlCol="0">
            <a:spAutoFit/>
          </a:bodyPr>
          <a:lstStyle/>
          <a:p>
            <a:r>
              <a:rPr lang="en-US" sz="1600" dirty="0" smtClean="0">
                <a:latin typeface="+mj-lt"/>
              </a:rPr>
              <a:t>BlackBerry, 1996</a:t>
            </a:r>
            <a:endParaRPr lang="en-US" sz="1600" dirty="0">
              <a:latin typeface="+mj-lt"/>
            </a:endParaRPr>
          </a:p>
        </p:txBody>
      </p:sp>
      <p:cxnSp>
        <p:nvCxnSpPr>
          <p:cNvPr id="64" name="Straight Arrow Connector 63"/>
          <p:cNvCxnSpPr>
            <a:stCxn id="42" idx="1"/>
          </p:cNvCxnSpPr>
          <p:nvPr/>
        </p:nvCxnSpPr>
        <p:spPr bwMode="auto">
          <a:xfrm flipH="1">
            <a:off x="2319867" y="1617077"/>
            <a:ext cx="182033" cy="1684923"/>
          </a:xfrm>
          <a:prstGeom prst="straightConnector1">
            <a:avLst/>
          </a:prstGeom>
          <a:solidFill>
            <a:schemeClr val="accent1"/>
          </a:solidFill>
          <a:ln w="127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66" name="Straight Arrow Connector 65"/>
          <p:cNvCxnSpPr>
            <a:stCxn id="26" idx="1"/>
          </p:cNvCxnSpPr>
          <p:nvPr/>
        </p:nvCxnSpPr>
        <p:spPr bwMode="auto">
          <a:xfrm flipH="1">
            <a:off x="2476500" y="1947277"/>
            <a:ext cx="38100" cy="1354723"/>
          </a:xfrm>
          <a:prstGeom prst="straightConnector1">
            <a:avLst/>
          </a:prstGeom>
          <a:solidFill>
            <a:schemeClr val="accent1"/>
          </a:solidFill>
          <a:ln w="127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68" name="Straight Arrow Connector 67"/>
          <p:cNvCxnSpPr>
            <a:stCxn id="52" idx="1"/>
          </p:cNvCxnSpPr>
          <p:nvPr/>
        </p:nvCxnSpPr>
        <p:spPr bwMode="auto">
          <a:xfrm>
            <a:off x="2819400" y="2328277"/>
            <a:ext cx="25400" cy="961023"/>
          </a:xfrm>
          <a:prstGeom prst="straightConnector1">
            <a:avLst/>
          </a:prstGeom>
          <a:solidFill>
            <a:schemeClr val="accent1"/>
          </a:solidFill>
          <a:ln w="127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70" name="Straight Arrow Connector 69"/>
          <p:cNvCxnSpPr>
            <a:stCxn id="53" idx="1"/>
          </p:cNvCxnSpPr>
          <p:nvPr/>
        </p:nvCxnSpPr>
        <p:spPr bwMode="auto">
          <a:xfrm>
            <a:off x="3124200" y="2645777"/>
            <a:ext cx="16933" cy="647756"/>
          </a:xfrm>
          <a:prstGeom prst="straightConnector1">
            <a:avLst/>
          </a:prstGeom>
          <a:solidFill>
            <a:schemeClr val="accent1"/>
          </a:solidFill>
          <a:ln w="127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72" name="Straight Arrow Connector 71"/>
          <p:cNvCxnSpPr>
            <a:stCxn id="29" idx="1"/>
          </p:cNvCxnSpPr>
          <p:nvPr/>
        </p:nvCxnSpPr>
        <p:spPr bwMode="auto">
          <a:xfrm>
            <a:off x="3263900" y="2912477"/>
            <a:ext cx="38100" cy="376823"/>
          </a:xfrm>
          <a:prstGeom prst="straightConnector1">
            <a:avLst/>
          </a:prstGeom>
          <a:solidFill>
            <a:schemeClr val="accent1"/>
          </a:solidFill>
          <a:ln w="127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76" name="Straight Arrow Connector 75"/>
          <p:cNvCxnSpPr>
            <a:stCxn id="38" idx="1"/>
          </p:cNvCxnSpPr>
          <p:nvPr/>
        </p:nvCxnSpPr>
        <p:spPr bwMode="auto">
          <a:xfrm flipH="1">
            <a:off x="3606800" y="689977"/>
            <a:ext cx="254000" cy="2603556"/>
          </a:xfrm>
          <a:prstGeom prst="straightConnector1">
            <a:avLst/>
          </a:prstGeom>
          <a:solidFill>
            <a:schemeClr val="accent1"/>
          </a:solidFill>
          <a:ln w="127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78" name="Straight Arrow Connector 77"/>
          <p:cNvCxnSpPr>
            <a:stCxn id="30" idx="1"/>
          </p:cNvCxnSpPr>
          <p:nvPr/>
        </p:nvCxnSpPr>
        <p:spPr bwMode="auto">
          <a:xfrm flipH="1">
            <a:off x="4512733" y="1045577"/>
            <a:ext cx="8467" cy="2239490"/>
          </a:xfrm>
          <a:prstGeom prst="straightConnector1">
            <a:avLst/>
          </a:prstGeom>
          <a:solidFill>
            <a:schemeClr val="accent1"/>
          </a:solidFill>
          <a:ln w="127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0" name="Straight Arrow Connector 79"/>
          <p:cNvCxnSpPr>
            <a:stCxn id="37" idx="1"/>
          </p:cNvCxnSpPr>
          <p:nvPr/>
        </p:nvCxnSpPr>
        <p:spPr bwMode="auto">
          <a:xfrm>
            <a:off x="5359400" y="1464677"/>
            <a:ext cx="16933" cy="1820390"/>
          </a:xfrm>
          <a:prstGeom prst="straightConnector1">
            <a:avLst/>
          </a:prstGeom>
          <a:solidFill>
            <a:schemeClr val="accent1"/>
          </a:solidFill>
          <a:ln w="127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2" name="Straight Arrow Connector 81"/>
          <p:cNvCxnSpPr>
            <a:stCxn id="40" idx="1"/>
          </p:cNvCxnSpPr>
          <p:nvPr/>
        </p:nvCxnSpPr>
        <p:spPr bwMode="auto">
          <a:xfrm>
            <a:off x="6159500" y="588377"/>
            <a:ext cx="4233" cy="2696690"/>
          </a:xfrm>
          <a:prstGeom prst="straightConnector1">
            <a:avLst/>
          </a:prstGeom>
          <a:solidFill>
            <a:schemeClr val="accent1"/>
          </a:solidFill>
          <a:ln w="127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4" name="Straight Arrow Connector 83"/>
          <p:cNvCxnSpPr>
            <a:stCxn id="41" idx="1"/>
          </p:cNvCxnSpPr>
          <p:nvPr/>
        </p:nvCxnSpPr>
        <p:spPr bwMode="auto">
          <a:xfrm flipH="1">
            <a:off x="6248400" y="905877"/>
            <a:ext cx="139700" cy="2370723"/>
          </a:xfrm>
          <a:prstGeom prst="straightConnector1">
            <a:avLst/>
          </a:prstGeom>
          <a:solidFill>
            <a:schemeClr val="accent1"/>
          </a:solidFill>
          <a:ln w="127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6" name="Straight Arrow Connector 85"/>
          <p:cNvCxnSpPr>
            <a:stCxn id="50" idx="1"/>
          </p:cNvCxnSpPr>
          <p:nvPr/>
        </p:nvCxnSpPr>
        <p:spPr bwMode="auto">
          <a:xfrm flipH="1">
            <a:off x="6578600" y="1384588"/>
            <a:ext cx="304800" cy="1908945"/>
          </a:xfrm>
          <a:prstGeom prst="straightConnector1">
            <a:avLst/>
          </a:prstGeom>
          <a:solidFill>
            <a:schemeClr val="accent1"/>
          </a:solidFill>
          <a:ln w="127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8" name="Straight Arrow Connector 87"/>
          <p:cNvCxnSpPr>
            <a:stCxn id="39" idx="1"/>
          </p:cNvCxnSpPr>
          <p:nvPr/>
        </p:nvCxnSpPr>
        <p:spPr bwMode="auto">
          <a:xfrm flipH="1">
            <a:off x="6951134" y="1794877"/>
            <a:ext cx="186266" cy="1464790"/>
          </a:xfrm>
          <a:prstGeom prst="straightConnector1">
            <a:avLst/>
          </a:prstGeom>
          <a:solidFill>
            <a:schemeClr val="accent1"/>
          </a:solidFill>
          <a:ln w="127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90" name="Straight Arrow Connector 89"/>
          <p:cNvCxnSpPr>
            <a:stCxn id="51" idx="1"/>
          </p:cNvCxnSpPr>
          <p:nvPr/>
        </p:nvCxnSpPr>
        <p:spPr bwMode="auto">
          <a:xfrm>
            <a:off x="7277100" y="2146588"/>
            <a:ext cx="275167" cy="1146945"/>
          </a:xfrm>
          <a:prstGeom prst="straightConnector1">
            <a:avLst/>
          </a:prstGeom>
          <a:solidFill>
            <a:schemeClr val="accent1"/>
          </a:solidFill>
          <a:ln w="127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92" name="Straight Arrow Connector 91"/>
          <p:cNvCxnSpPr>
            <a:stCxn id="31" idx="1"/>
          </p:cNvCxnSpPr>
          <p:nvPr/>
        </p:nvCxnSpPr>
        <p:spPr bwMode="auto">
          <a:xfrm>
            <a:off x="7618723" y="2654588"/>
            <a:ext cx="119810" cy="638945"/>
          </a:xfrm>
          <a:prstGeom prst="straightConnector1">
            <a:avLst/>
          </a:prstGeom>
          <a:solidFill>
            <a:schemeClr val="accent1"/>
          </a:solidFill>
          <a:ln w="127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95" name="Straight Arrow Connector 94"/>
          <p:cNvCxnSpPr/>
          <p:nvPr/>
        </p:nvCxnSpPr>
        <p:spPr bwMode="auto">
          <a:xfrm>
            <a:off x="1642533" y="3107266"/>
            <a:ext cx="1066800" cy="8467"/>
          </a:xfrm>
          <a:prstGeom prst="straightConnector1">
            <a:avLst/>
          </a:prstGeom>
          <a:solidFill>
            <a:schemeClr val="accent1"/>
          </a:solidFill>
          <a:ln w="127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97" name="Straight Arrow Connector 96"/>
          <p:cNvCxnSpPr>
            <a:stCxn id="24" idx="1"/>
          </p:cNvCxnSpPr>
          <p:nvPr/>
        </p:nvCxnSpPr>
        <p:spPr bwMode="auto">
          <a:xfrm>
            <a:off x="1638300" y="1299577"/>
            <a:ext cx="266700" cy="1816156"/>
          </a:xfrm>
          <a:prstGeom prst="straightConnector1">
            <a:avLst/>
          </a:prstGeom>
          <a:solidFill>
            <a:schemeClr val="accent1"/>
          </a:solidFill>
          <a:ln w="127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99" name="Straight Arrow Connector 98"/>
          <p:cNvCxnSpPr>
            <a:stCxn id="14" idx="1"/>
          </p:cNvCxnSpPr>
          <p:nvPr/>
        </p:nvCxnSpPr>
        <p:spPr bwMode="auto">
          <a:xfrm>
            <a:off x="139700" y="3384550"/>
            <a:ext cx="4821767" cy="2117"/>
          </a:xfrm>
          <a:prstGeom prst="straightConnector1">
            <a:avLst/>
          </a:prstGeom>
          <a:solidFill>
            <a:schemeClr val="accent1"/>
          </a:solidFill>
          <a:ln w="127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01" name="Straight Arrow Connector 100"/>
          <p:cNvCxnSpPr>
            <a:stCxn id="27" idx="1"/>
          </p:cNvCxnSpPr>
          <p:nvPr/>
        </p:nvCxnSpPr>
        <p:spPr bwMode="auto">
          <a:xfrm>
            <a:off x="317500" y="702677"/>
            <a:ext cx="427567" cy="2675523"/>
          </a:xfrm>
          <a:prstGeom prst="straightConnector1">
            <a:avLst/>
          </a:prstGeom>
          <a:solidFill>
            <a:schemeClr val="accent1"/>
          </a:solidFill>
          <a:ln w="127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03" name="Straight Arrow Connector 102"/>
          <p:cNvCxnSpPr/>
          <p:nvPr/>
        </p:nvCxnSpPr>
        <p:spPr bwMode="auto">
          <a:xfrm flipV="1">
            <a:off x="1092200" y="2963333"/>
            <a:ext cx="1921933" cy="16933"/>
          </a:xfrm>
          <a:prstGeom prst="straightConnector1">
            <a:avLst/>
          </a:prstGeom>
          <a:solidFill>
            <a:schemeClr val="accent1"/>
          </a:solidFill>
          <a:ln w="127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05" name="Straight Arrow Connector 104"/>
          <p:cNvCxnSpPr>
            <a:stCxn id="28" idx="1"/>
          </p:cNvCxnSpPr>
          <p:nvPr/>
        </p:nvCxnSpPr>
        <p:spPr bwMode="auto">
          <a:xfrm>
            <a:off x="952500" y="982077"/>
            <a:ext cx="427567" cy="1998190"/>
          </a:xfrm>
          <a:prstGeom prst="straightConnector1">
            <a:avLst/>
          </a:prstGeom>
          <a:solidFill>
            <a:schemeClr val="accent1"/>
          </a:solidFill>
          <a:ln w="127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07" name="Straight Arrow Connector 106"/>
          <p:cNvCxnSpPr>
            <a:stCxn id="57" idx="1"/>
          </p:cNvCxnSpPr>
          <p:nvPr/>
        </p:nvCxnSpPr>
        <p:spPr bwMode="auto">
          <a:xfrm flipV="1">
            <a:off x="160873" y="3496733"/>
            <a:ext cx="84660" cy="885055"/>
          </a:xfrm>
          <a:prstGeom prst="straightConnector1">
            <a:avLst/>
          </a:prstGeom>
          <a:solidFill>
            <a:schemeClr val="accent1"/>
          </a:solidFill>
          <a:ln w="127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12" name="Straight Arrow Connector 111"/>
          <p:cNvCxnSpPr>
            <a:stCxn id="55" idx="3"/>
          </p:cNvCxnSpPr>
          <p:nvPr/>
        </p:nvCxnSpPr>
        <p:spPr bwMode="auto">
          <a:xfrm flipH="1" flipV="1">
            <a:off x="2565400" y="3462867"/>
            <a:ext cx="351773" cy="1375776"/>
          </a:xfrm>
          <a:prstGeom prst="straightConnector1">
            <a:avLst/>
          </a:prstGeom>
          <a:solidFill>
            <a:schemeClr val="accent1"/>
          </a:solidFill>
          <a:ln w="127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17" name="Straight Arrow Connector 116"/>
          <p:cNvCxnSpPr>
            <a:stCxn id="54" idx="1"/>
          </p:cNvCxnSpPr>
          <p:nvPr/>
        </p:nvCxnSpPr>
        <p:spPr bwMode="auto">
          <a:xfrm flipH="1" flipV="1">
            <a:off x="3352800" y="3471333"/>
            <a:ext cx="224366" cy="1380010"/>
          </a:xfrm>
          <a:prstGeom prst="straightConnector1">
            <a:avLst/>
          </a:prstGeom>
          <a:solidFill>
            <a:schemeClr val="accent1"/>
          </a:solidFill>
          <a:ln w="127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19" name="Straight Arrow Connector 118"/>
          <p:cNvCxnSpPr>
            <a:stCxn id="47" idx="1"/>
          </p:cNvCxnSpPr>
          <p:nvPr/>
        </p:nvCxnSpPr>
        <p:spPr bwMode="auto">
          <a:xfrm flipH="1" flipV="1">
            <a:off x="3234267" y="3462867"/>
            <a:ext cx="228600" cy="1807576"/>
          </a:xfrm>
          <a:prstGeom prst="straightConnector1">
            <a:avLst/>
          </a:prstGeom>
          <a:solidFill>
            <a:schemeClr val="accent1"/>
          </a:solidFill>
          <a:ln w="127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25" name="Straight Arrow Connector 124"/>
          <p:cNvCxnSpPr>
            <a:stCxn id="58" idx="1"/>
          </p:cNvCxnSpPr>
          <p:nvPr/>
        </p:nvCxnSpPr>
        <p:spPr bwMode="auto">
          <a:xfrm flipH="1" flipV="1">
            <a:off x="3471333" y="3445933"/>
            <a:ext cx="266700" cy="1092144"/>
          </a:xfrm>
          <a:prstGeom prst="straightConnector1">
            <a:avLst/>
          </a:prstGeom>
          <a:solidFill>
            <a:schemeClr val="accent1"/>
          </a:solidFill>
          <a:ln w="127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27" name="Straight Arrow Connector 126"/>
          <p:cNvCxnSpPr>
            <a:stCxn id="56" idx="1"/>
          </p:cNvCxnSpPr>
          <p:nvPr/>
        </p:nvCxnSpPr>
        <p:spPr bwMode="auto">
          <a:xfrm flipH="1" flipV="1">
            <a:off x="4106333" y="3471333"/>
            <a:ext cx="101600" cy="766177"/>
          </a:xfrm>
          <a:prstGeom prst="straightConnector1">
            <a:avLst/>
          </a:prstGeom>
          <a:solidFill>
            <a:schemeClr val="accent1"/>
          </a:solidFill>
          <a:ln w="127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28" name="TextBox 127"/>
          <p:cNvSpPr txBox="1"/>
          <p:nvPr/>
        </p:nvSpPr>
        <p:spPr>
          <a:xfrm>
            <a:off x="5283201" y="5812365"/>
            <a:ext cx="2016297" cy="338554"/>
          </a:xfrm>
          <a:prstGeom prst="rect">
            <a:avLst/>
          </a:prstGeom>
          <a:noFill/>
        </p:spPr>
        <p:txBody>
          <a:bodyPr wrap="none" rtlCol="0">
            <a:spAutoFit/>
          </a:bodyPr>
          <a:lstStyle/>
          <a:p>
            <a:r>
              <a:rPr lang="en-US" sz="1600" dirty="0" smtClean="0">
                <a:latin typeface="+mj-lt"/>
              </a:rPr>
              <a:t>WWW CERN, 1989</a:t>
            </a:r>
            <a:endParaRPr lang="en-US" sz="1600" dirty="0">
              <a:latin typeface="+mj-lt"/>
            </a:endParaRPr>
          </a:p>
        </p:txBody>
      </p:sp>
      <p:sp>
        <p:nvSpPr>
          <p:cNvPr id="129" name="TextBox 128"/>
          <p:cNvSpPr txBox="1"/>
          <p:nvPr/>
        </p:nvSpPr>
        <p:spPr>
          <a:xfrm>
            <a:off x="5537200" y="5482165"/>
            <a:ext cx="2860078" cy="338554"/>
          </a:xfrm>
          <a:prstGeom prst="rect">
            <a:avLst/>
          </a:prstGeom>
          <a:noFill/>
        </p:spPr>
        <p:txBody>
          <a:bodyPr wrap="none" rtlCol="0">
            <a:spAutoFit/>
          </a:bodyPr>
          <a:lstStyle/>
          <a:p>
            <a:r>
              <a:rPr lang="en-US" sz="1600" dirty="0" smtClean="0">
                <a:latin typeface="+mj-lt"/>
              </a:rPr>
              <a:t>NCSA Mosaic Browser 1993</a:t>
            </a:r>
            <a:endParaRPr lang="en-US" sz="1600" dirty="0">
              <a:latin typeface="+mj-lt"/>
            </a:endParaRPr>
          </a:p>
        </p:txBody>
      </p:sp>
      <p:sp>
        <p:nvSpPr>
          <p:cNvPr id="130" name="TextBox 129"/>
          <p:cNvSpPr txBox="1"/>
          <p:nvPr/>
        </p:nvSpPr>
        <p:spPr>
          <a:xfrm>
            <a:off x="5994400" y="4991098"/>
            <a:ext cx="2598187" cy="338554"/>
          </a:xfrm>
          <a:prstGeom prst="rect">
            <a:avLst/>
          </a:prstGeom>
          <a:noFill/>
        </p:spPr>
        <p:txBody>
          <a:bodyPr wrap="none" rtlCol="0">
            <a:spAutoFit/>
          </a:bodyPr>
          <a:lstStyle/>
          <a:p>
            <a:r>
              <a:rPr lang="en-US" sz="1600" dirty="0" smtClean="0">
                <a:latin typeface="+mj-lt"/>
              </a:rPr>
              <a:t>Internet Commerce 1994</a:t>
            </a:r>
            <a:endParaRPr lang="en-US" sz="1600" dirty="0">
              <a:latin typeface="+mj-lt"/>
            </a:endParaRPr>
          </a:p>
        </p:txBody>
      </p:sp>
      <p:cxnSp>
        <p:nvCxnSpPr>
          <p:cNvPr id="137" name="Straight Arrow Connector 136"/>
          <p:cNvCxnSpPr>
            <a:stCxn id="128" idx="1"/>
          </p:cNvCxnSpPr>
          <p:nvPr/>
        </p:nvCxnSpPr>
        <p:spPr bwMode="auto">
          <a:xfrm flipH="1" flipV="1">
            <a:off x="4817533" y="3471333"/>
            <a:ext cx="465668" cy="2510309"/>
          </a:xfrm>
          <a:prstGeom prst="straightConnector1">
            <a:avLst/>
          </a:prstGeom>
          <a:solidFill>
            <a:schemeClr val="accent1"/>
          </a:solidFill>
          <a:ln w="127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39" name="Straight Arrow Connector 138"/>
          <p:cNvCxnSpPr>
            <a:stCxn id="129" idx="1"/>
          </p:cNvCxnSpPr>
          <p:nvPr/>
        </p:nvCxnSpPr>
        <p:spPr bwMode="auto">
          <a:xfrm flipH="1" flipV="1">
            <a:off x="5308600" y="3479800"/>
            <a:ext cx="228600" cy="2171642"/>
          </a:xfrm>
          <a:prstGeom prst="straightConnector1">
            <a:avLst/>
          </a:prstGeom>
          <a:solidFill>
            <a:schemeClr val="accent1"/>
          </a:solidFill>
          <a:ln w="127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41" name="Straight Arrow Connector 140"/>
          <p:cNvCxnSpPr/>
          <p:nvPr/>
        </p:nvCxnSpPr>
        <p:spPr bwMode="auto">
          <a:xfrm>
            <a:off x="4995333" y="3369733"/>
            <a:ext cx="1016000" cy="8467"/>
          </a:xfrm>
          <a:prstGeom prst="straightConnector1">
            <a:avLst/>
          </a:prstGeom>
          <a:solidFill>
            <a:schemeClr val="accent1"/>
          </a:solidFill>
          <a:ln w="127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43" name="Straight Arrow Connector 142"/>
          <p:cNvCxnSpPr>
            <a:stCxn id="59" idx="1"/>
          </p:cNvCxnSpPr>
          <p:nvPr/>
        </p:nvCxnSpPr>
        <p:spPr bwMode="auto">
          <a:xfrm flipH="1" flipV="1">
            <a:off x="5537200" y="3386667"/>
            <a:ext cx="169333" cy="1976910"/>
          </a:xfrm>
          <a:prstGeom prst="straightConnector1">
            <a:avLst/>
          </a:prstGeom>
          <a:solidFill>
            <a:schemeClr val="accent1"/>
          </a:solidFill>
          <a:ln w="127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45" name="Straight Arrow Connector 144"/>
          <p:cNvCxnSpPr>
            <a:stCxn id="130" idx="1"/>
          </p:cNvCxnSpPr>
          <p:nvPr/>
        </p:nvCxnSpPr>
        <p:spPr bwMode="auto">
          <a:xfrm flipH="1" flipV="1">
            <a:off x="5444067" y="3462867"/>
            <a:ext cx="550333" cy="1697508"/>
          </a:xfrm>
          <a:prstGeom prst="straightConnector1">
            <a:avLst/>
          </a:prstGeom>
          <a:solidFill>
            <a:schemeClr val="accent1"/>
          </a:solidFill>
          <a:ln w="127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47" name="Straight Arrow Connector 146"/>
          <p:cNvCxnSpPr>
            <a:stCxn id="45" idx="1"/>
          </p:cNvCxnSpPr>
          <p:nvPr/>
        </p:nvCxnSpPr>
        <p:spPr bwMode="auto">
          <a:xfrm flipH="1" flipV="1">
            <a:off x="5613400" y="3479800"/>
            <a:ext cx="571500" cy="1426577"/>
          </a:xfrm>
          <a:prstGeom prst="straightConnector1">
            <a:avLst/>
          </a:prstGeom>
          <a:solidFill>
            <a:schemeClr val="accent1"/>
          </a:solidFill>
          <a:ln w="127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49" name="Straight Arrow Connector 148"/>
          <p:cNvCxnSpPr>
            <a:stCxn id="61" idx="1"/>
          </p:cNvCxnSpPr>
          <p:nvPr/>
        </p:nvCxnSpPr>
        <p:spPr bwMode="auto">
          <a:xfrm flipH="1" flipV="1">
            <a:off x="5723467" y="3479800"/>
            <a:ext cx="728134" cy="1142943"/>
          </a:xfrm>
          <a:prstGeom prst="straightConnector1">
            <a:avLst/>
          </a:prstGeom>
          <a:solidFill>
            <a:schemeClr val="accent1"/>
          </a:solidFill>
          <a:ln w="127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51" name="Straight Arrow Connector 150"/>
          <p:cNvCxnSpPr>
            <a:stCxn id="60" idx="1"/>
          </p:cNvCxnSpPr>
          <p:nvPr/>
        </p:nvCxnSpPr>
        <p:spPr bwMode="auto">
          <a:xfrm flipH="1" flipV="1">
            <a:off x="6739467" y="3471333"/>
            <a:ext cx="29633" cy="829677"/>
          </a:xfrm>
          <a:prstGeom prst="straightConnector1">
            <a:avLst/>
          </a:prstGeom>
          <a:solidFill>
            <a:schemeClr val="accent1"/>
          </a:solidFill>
          <a:ln w="127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3" name="TextBox 2"/>
          <p:cNvSpPr txBox="1"/>
          <p:nvPr/>
        </p:nvSpPr>
        <p:spPr>
          <a:xfrm>
            <a:off x="8211091" y="2755900"/>
            <a:ext cx="628109" cy="1107996"/>
          </a:xfrm>
          <a:prstGeom prst="rect">
            <a:avLst/>
          </a:prstGeom>
          <a:noFill/>
        </p:spPr>
        <p:txBody>
          <a:bodyPr wrap="none" rtlCol="0">
            <a:spAutoFit/>
          </a:bodyPr>
          <a:lstStyle/>
          <a:p>
            <a:r>
              <a:rPr lang="en-US" sz="6600" dirty="0" smtClean="0">
                <a:solidFill>
                  <a:srgbClr val="FF0000"/>
                </a:solidFill>
                <a:latin typeface="+mj-lt"/>
              </a:rPr>
              <a:t>?</a:t>
            </a:r>
            <a:endParaRPr lang="en-US" sz="6600" dirty="0">
              <a:solidFill>
                <a:srgbClr val="FF0000"/>
              </a:solidFill>
              <a:latin typeface="+mj-lt"/>
            </a:endParaRPr>
          </a:p>
        </p:txBody>
      </p:sp>
    </p:spTree>
    <p:extLst>
      <p:ext uri="{BB962C8B-B14F-4D97-AF65-F5344CB8AC3E}">
        <p14:creationId xmlns:p14="http://schemas.microsoft.com/office/powerpoint/2010/main" val="3906432331"/>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
            <a:ext cx="7823200" cy="787400"/>
          </a:xfrm>
        </p:spPr>
        <p:txBody>
          <a:bodyPr/>
          <a:lstStyle/>
          <a:p>
            <a:r>
              <a:rPr lang="en-US" dirty="0" smtClean="0"/>
              <a:t>And now </a:t>
            </a:r>
            <a:r>
              <a:rPr lang="en-US" u="sng" dirty="0" smtClean="0"/>
              <a:t>your</a:t>
            </a:r>
            <a:r>
              <a:rPr lang="en-US" dirty="0" smtClean="0"/>
              <a:t> questions…</a:t>
            </a:r>
            <a:endParaRPr lang="en-US" dirty="0"/>
          </a:p>
        </p:txBody>
      </p:sp>
      <p:sp>
        <p:nvSpPr>
          <p:cNvPr id="4" name="Content Placeholder 2"/>
          <p:cNvSpPr>
            <a:spLocks noGrp="1"/>
          </p:cNvSpPr>
          <p:nvPr>
            <p:ph idx="1"/>
          </p:nvPr>
        </p:nvSpPr>
        <p:spPr>
          <a:xfrm>
            <a:off x="609600" y="1143000"/>
            <a:ext cx="7721600" cy="4711700"/>
          </a:xfrm>
        </p:spPr>
        <p:txBody>
          <a:bodyPr/>
          <a:lstStyle/>
          <a:p>
            <a:r>
              <a:rPr lang="en-US" sz="2400" dirty="0" smtClean="0"/>
              <a:t>How to secure particular technologies (or will they ever be secure?</a:t>
            </a:r>
          </a:p>
          <a:p>
            <a:pPr lvl="1"/>
            <a:r>
              <a:rPr lang="en-US" sz="2400" dirty="0" smtClean="0"/>
              <a:t>Cellphones</a:t>
            </a:r>
          </a:p>
          <a:p>
            <a:pPr lvl="1"/>
            <a:r>
              <a:rPr lang="en-US" sz="2400" dirty="0" smtClean="0"/>
              <a:t>Encryption</a:t>
            </a:r>
            <a:endParaRPr lang="en-US" sz="2400" dirty="0" smtClean="0"/>
          </a:p>
          <a:p>
            <a:r>
              <a:rPr lang="en-US" sz="2400" dirty="0" smtClean="0"/>
              <a:t>How to secure particular information or systems generally</a:t>
            </a:r>
            <a:endParaRPr lang="en-US" sz="2400" dirty="0" smtClean="0"/>
          </a:p>
          <a:p>
            <a:r>
              <a:rPr lang="en-US" sz="2400" dirty="0" smtClean="0"/>
              <a:t>Future of digital currency</a:t>
            </a:r>
          </a:p>
          <a:p>
            <a:r>
              <a:rPr lang="en-US" sz="2400" dirty="0" smtClean="0"/>
              <a:t>Future of </a:t>
            </a:r>
            <a:r>
              <a:rPr lang="en-US" sz="2400" dirty="0" err="1" smtClean="0"/>
              <a:t>cyberwarfare</a:t>
            </a:r>
            <a:endParaRPr lang="en-US" sz="2400" dirty="0" smtClean="0"/>
          </a:p>
          <a:p>
            <a:r>
              <a:rPr lang="en-US" sz="2400" dirty="0" smtClean="0"/>
              <a:t>Future of </a:t>
            </a:r>
            <a:r>
              <a:rPr lang="en-US" sz="2400" dirty="0" err="1" smtClean="0"/>
              <a:t>cybersecurity</a:t>
            </a:r>
            <a:r>
              <a:rPr lang="en-US" sz="2400" dirty="0" smtClean="0"/>
              <a:t> generally</a:t>
            </a:r>
          </a:p>
          <a:p>
            <a:r>
              <a:rPr lang="en-US" sz="2400" dirty="0" smtClean="0"/>
              <a:t>Future of technology and society</a:t>
            </a:r>
            <a:endParaRPr lang="en-US" sz="2400" dirty="0" smtClean="0"/>
          </a:p>
        </p:txBody>
      </p:sp>
    </p:spTree>
    <p:extLst>
      <p:ext uri="{BB962C8B-B14F-4D97-AF65-F5344CB8AC3E}">
        <p14:creationId xmlns:p14="http://schemas.microsoft.com/office/powerpoint/2010/main" val="42513714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additive="base">
                                        <p:cTn id="2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 calcmode="lin" valueType="num">
                                      <p:cBhvr additive="base">
                                        <p:cTn id="2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4">
                                            <p:txEl>
                                              <p:pRg st="5" end="5"/>
                                            </p:txEl>
                                          </p:spTgt>
                                        </p:tgtEl>
                                        <p:attrNameLst>
                                          <p:attrName>style.visibility</p:attrName>
                                        </p:attrNameLst>
                                      </p:cBhvr>
                                      <p:to>
                                        <p:strVal val="visible"/>
                                      </p:to>
                                    </p:set>
                                    <p:anim calcmode="lin" valueType="num">
                                      <p:cBhvr additive="base">
                                        <p:cTn id="33"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4">
                                            <p:txEl>
                                              <p:pRg st="6" end="6"/>
                                            </p:txEl>
                                          </p:spTgt>
                                        </p:tgtEl>
                                        <p:attrNameLst>
                                          <p:attrName>style.visibility</p:attrName>
                                        </p:attrNameLst>
                                      </p:cBhvr>
                                      <p:to>
                                        <p:strVal val="visible"/>
                                      </p:to>
                                    </p:set>
                                    <p:anim calcmode="lin" valueType="num">
                                      <p:cBhvr additive="base">
                                        <p:cTn id="3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4">
                                            <p:txEl>
                                              <p:pRg st="7" end="7"/>
                                            </p:txEl>
                                          </p:spTgt>
                                        </p:tgtEl>
                                        <p:attrNameLst>
                                          <p:attrName>style.visibility</p:attrName>
                                        </p:attrNameLst>
                                      </p:cBhvr>
                                      <p:to>
                                        <p:strVal val="visible"/>
                                      </p:to>
                                    </p:set>
                                    <p:anim calcmode="lin" valueType="num">
                                      <p:cBhvr additive="base">
                                        <p:cTn id="45"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30200"/>
            <a:ext cx="7886700" cy="1346200"/>
          </a:xfrm>
        </p:spPr>
        <p:txBody>
          <a:bodyPr/>
          <a:lstStyle/>
          <a:p>
            <a:pPr algn="ctr"/>
            <a:r>
              <a:rPr lang="en-US" dirty="0" smtClean="0"/>
              <a:t>Thank you</a:t>
            </a:r>
            <a:r>
              <a:rPr lang="en-US" dirty="0" smtClean="0"/>
              <a:t>!</a:t>
            </a:r>
            <a:br>
              <a:rPr lang="en-US" dirty="0" smtClean="0"/>
            </a:br>
            <a:r>
              <a:rPr lang="en-US" dirty="0" smtClean="0"/>
              <a:t>You are a great class! </a:t>
            </a:r>
            <a:r>
              <a:rPr lang="en-US" dirty="0"/>
              <a:t/>
            </a:r>
            <a:br>
              <a:rPr lang="en-US" dirty="0"/>
            </a:br>
            <a:r>
              <a:rPr lang="en-US" dirty="0" smtClean="0"/>
              <a:t>Be well, work hard, do great things!</a:t>
            </a:r>
            <a:endParaRPr lang="en-US" dirty="0"/>
          </a:p>
        </p:txBody>
      </p:sp>
      <p:sp>
        <p:nvSpPr>
          <p:cNvPr id="3" name="Content Placeholder 2"/>
          <p:cNvSpPr>
            <a:spLocks noGrp="1"/>
          </p:cNvSpPr>
          <p:nvPr>
            <p:ph idx="1"/>
          </p:nvPr>
        </p:nvSpPr>
        <p:spPr>
          <a:xfrm>
            <a:off x="685800" y="2209800"/>
            <a:ext cx="7772400" cy="3505200"/>
          </a:xfrm>
        </p:spPr>
        <p:txBody>
          <a:bodyPr/>
          <a:lstStyle/>
          <a:p>
            <a:r>
              <a:rPr lang="en-US" sz="2400" dirty="0" smtClean="0"/>
              <a:t>This course may be reincarnated. </a:t>
            </a:r>
          </a:p>
          <a:p>
            <a:r>
              <a:rPr lang="en-US" sz="2400" dirty="0" smtClean="0"/>
              <a:t>Please take seriously the course feedback forms</a:t>
            </a:r>
          </a:p>
          <a:p>
            <a:r>
              <a:rPr lang="en-US" sz="2400" dirty="0" smtClean="0"/>
              <a:t>Also feel free to send emails to me directly if you don’t mind revealing your identity</a:t>
            </a:r>
          </a:p>
          <a:p>
            <a:pPr lvl="1"/>
            <a:r>
              <a:rPr lang="en-US" sz="2400" dirty="0" smtClean="0"/>
              <a:t>What worked well?</a:t>
            </a:r>
          </a:p>
          <a:p>
            <a:pPr lvl="1"/>
            <a:r>
              <a:rPr lang="en-US" sz="2400" dirty="0" smtClean="0"/>
              <a:t>What didn’t work as well?</a:t>
            </a:r>
          </a:p>
          <a:p>
            <a:pPr lvl="1"/>
            <a:r>
              <a:rPr lang="en-US" sz="2400" dirty="0" smtClean="0"/>
              <a:t>What was missing?</a:t>
            </a:r>
            <a:endParaRPr lang="en-US" sz="2400" dirty="0"/>
          </a:p>
        </p:txBody>
      </p:sp>
    </p:spTree>
    <p:extLst>
      <p:ext uri="{BB962C8B-B14F-4D97-AF65-F5344CB8AC3E}">
        <p14:creationId xmlns:p14="http://schemas.microsoft.com/office/powerpoint/2010/main" val="18933824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500" y="0"/>
            <a:ext cx="7772400" cy="1143000"/>
          </a:xfrm>
        </p:spPr>
        <p:txBody>
          <a:bodyPr/>
          <a:lstStyle/>
          <a:p>
            <a:pPr>
              <a:defRPr/>
            </a:pPr>
            <a:r>
              <a:rPr lang="en-US" dirty="0" err="1">
                <a:cs typeface="+mj-cs"/>
              </a:rPr>
              <a:t>Cybersecurity</a:t>
            </a:r>
            <a:r>
              <a:rPr lang="en-US" dirty="0">
                <a:cs typeface="+mj-cs"/>
              </a:rPr>
              <a:t> events from the past week of interest to future (or current) Presidents</a:t>
            </a:r>
            <a:r>
              <a:rPr lang="en-US" dirty="0" smtClean="0">
                <a:cs typeface="+mj-cs"/>
              </a:rPr>
              <a:t>:</a:t>
            </a:r>
            <a:endParaRPr lang="en-US" dirty="0">
              <a:cs typeface="+mj-cs"/>
            </a:endParaRPr>
          </a:p>
        </p:txBody>
      </p:sp>
      <p:sp>
        <p:nvSpPr>
          <p:cNvPr id="3" name="Content Placeholder 2"/>
          <p:cNvSpPr>
            <a:spLocks noGrp="1"/>
          </p:cNvSpPr>
          <p:nvPr>
            <p:ph idx="1"/>
          </p:nvPr>
        </p:nvSpPr>
        <p:spPr>
          <a:xfrm>
            <a:off x="228600" y="1117600"/>
            <a:ext cx="8788400" cy="5359400"/>
          </a:xfrm>
        </p:spPr>
        <p:txBody>
          <a:bodyPr/>
          <a:lstStyle/>
          <a:p>
            <a:pPr>
              <a:defRPr/>
            </a:pPr>
            <a:r>
              <a:rPr lang="en-US" sz="2000" dirty="0" smtClean="0"/>
              <a:t>Supreme Court approves changes to criminal procedures </a:t>
            </a:r>
          </a:p>
          <a:p>
            <a:pPr lvl="1">
              <a:defRPr/>
            </a:pPr>
            <a:r>
              <a:rPr lang="en-US" sz="2000" dirty="0" smtClean="0">
                <a:cs typeface="+mn-cs"/>
              </a:rPr>
              <a:t>allows judges to issue warrants to use remote access to search electronic storage media and seize or copy electronic information located within </a:t>
            </a:r>
            <a:r>
              <a:rPr lang="en-US" sz="2000" dirty="0" smtClean="0">
                <a:solidFill>
                  <a:srgbClr val="FF0000"/>
                </a:solidFill>
                <a:cs typeface="+mn-cs"/>
              </a:rPr>
              <a:t>or outside </a:t>
            </a:r>
            <a:r>
              <a:rPr lang="en-US" sz="2000" dirty="0" smtClean="0">
                <a:cs typeface="+mn-cs"/>
              </a:rPr>
              <a:t>their district if the location “has been concealed through technological means”</a:t>
            </a:r>
          </a:p>
          <a:p>
            <a:pPr lvl="2">
              <a:defRPr/>
            </a:pPr>
            <a:r>
              <a:rPr lang="en-US" sz="2000" dirty="0" smtClean="0">
                <a:cs typeface="+mn-cs"/>
              </a:rPr>
              <a:t>Civil liberties groups complain this makes it too easy for “law enforcement hacking” of anonymous computers, located anywhere</a:t>
            </a:r>
          </a:p>
          <a:p>
            <a:pPr>
              <a:defRPr/>
            </a:pPr>
            <a:r>
              <a:rPr lang="en-US" sz="2000" dirty="0" err="1" smtClean="0"/>
              <a:t>IoT</a:t>
            </a:r>
            <a:r>
              <a:rPr lang="en-US" sz="2000" dirty="0" smtClean="0"/>
              <a:t>: Samsung </a:t>
            </a:r>
            <a:r>
              <a:rPr lang="en-US" sz="2000" dirty="0" err="1" smtClean="0"/>
              <a:t>SmartThings</a:t>
            </a:r>
            <a:r>
              <a:rPr lang="en-US" sz="2000" dirty="0" smtClean="0"/>
              <a:t> vulnerabilities surfaced by U of Michigan Students; Samsung responds</a:t>
            </a:r>
          </a:p>
          <a:p>
            <a:pPr>
              <a:defRPr/>
            </a:pPr>
            <a:r>
              <a:rPr lang="en-US" sz="2000" dirty="0" smtClean="0"/>
              <a:t>Michigan legislators introduce draft law to criminalize auto hacking</a:t>
            </a:r>
          </a:p>
          <a:p>
            <a:pPr>
              <a:defRPr/>
            </a:pPr>
            <a:r>
              <a:rPr lang="en-US" sz="2000" dirty="0" smtClean="0"/>
              <a:t>Claude Shannon 100</a:t>
            </a:r>
            <a:r>
              <a:rPr lang="en-US" sz="2000" baseline="30000" dirty="0" smtClean="0"/>
              <a:t>th</a:t>
            </a:r>
            <a:r>
              <a:rPr lang="en-US" sz="2000" dirty="0" smtClean="0"/>
              <a:t> Birthday (April 30)</a:t>
            </a:r>
          </a:p>
          <a:p>
            <a:pPr lvl="1">
              <a:defRPr/>
            </a:pPr>
            <a:r>
              <a:rPr lang="en-US" sz="2000" dirty="0" smtClean="0"/>
              <a:t>Founder of information theory</a:t>
            </a:r>
          </a:p>
          <a:p>
            <a:pPr>
              <a:defRPr/>
            </a:pPr>
            <a:r>
              <a:rPr lang="en-US" sz="2000" dirty="0" smtClean="0"/>
              <a:t>Satoshi </a:t>
            </a:r>
            <a:r>
              <a:rPr lang="en-US" sz="2000" dirty="0" err="1" smtClean="0"/>
              <a:t>Nakamoto</a:t>
            </a:r>
            <a:r>
              <a:rPr lang="en-US" sz="2000" dirty="0" smtClean="0"/>
              <a:t> </a:t>
            </a:r>
            <a:r>
              <a:rPr lang="en-US" sz="2000" dirty="0" smtClean="0">
                <a:sym typeface="Wingdings"/>
              </a:rPr>
              <a:t> Craig Steven Wright(</a:t>
            </a:r>
            <a:r>
              <a:rPr lang="en-US" sz="2000" dirty="0" smtClean="0"/>
              <a:t>?)</a:t>
            </a:r>
            <a:endParaRPr lang="en-US" sz="2000" dirty="0"/>
          </a:p>
        </p:txBody>
      </p:sp>
      <p:cxnSp>
        <p:nvCxnSpPr>
          <p:cNvPr id="19" name="Straight Arrow Connector 18"/>
          <p:cNvCxnSpPr/>
          <p:nvPr/>
        </p:nvCxnSpPr>
        <p:spPr bwMode="auto">
          <a:xfrm>
            <a:off x="7578725" y="-487363"/>
            <a:ext cx="3175" cy="4763"/>
          </a:xfrm>
          <a:prstGeom prst="straightConnector1">
            <a:avLst/>
          </a:prstGeom>
          <a:solidFill>
            <a:schemeClr val="accent1"/>
          </a:solidFill>
          <a:ln w="2857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402380526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1" nodeType="clickEffect">
                                  <p:stCondLst>
                                    <p:cond delay="0"/>
                                  </p:stCondLst>
                                  <p:childTnLst>
                                    <p:set>
                                      <p:cBhvr>
                                        <p:cTn id="48" dur="1" fill="hold">
                                          <p:stCondLst>
                                            <p:cond delay="0"/>
                                          </p:stCondLst>
                                        </p:cTn>
                                        <p:tgtEl>
                                          <p:spTgt spid="3">
                                            <p:txEl>
                                              <p:pRg st="0" end="0"/>
                                            </p:txEl>
                                          </p:spTgt>
                                        </p:tgtEl>
                                        <p:attrNameLst>
                                          <p:attrName>style.visibility</p:attrName>
                                        </p:attrNameLst>
                                      </p:cBhvr>
                                      <p:to>
                                        <p:strVal val="visible"/>
                                      </p:to>
                                    </p:set>
                                    <p:anim calcmode="lin" valueType="num">
                                      <p:cBhvr additive="base">
                                        <p:cTn id="4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0" end="0"/>
                                            </p:txEl>
                                          </p:spTgt>
                                        </p:tgtEl>
                                        <p:attrNameLst>
                                          <p:attrName>ppt_y</p:attrName>
                                        </p:attrNameLst>
                                      </p:cBhvr>
                                      <p:tavLst>
                                        <p:tav tm="0">
                                          <p:val>
                                            <p:strVal val="1+#ppt_h/2"/>
                                          </p:val>
                                        </p:tav>
                                        <p:tav tm="100000">
                                          <p:val>
                                            <p:strVal val="#ppt_y"/>
                                          </p:val>
                                        </p:tav>
                                      </p:tavLst>
                                    </p:anim>
                                  </p:childTnLst>
                                </p:cTn>
                              </p:par>
                              <p:par>
                                <p:cTn id="51" presetID="2" presetClass="entr" presetSubtype="4" fill="hold" grpId="1" nodeType="withEffect">
                                  <p:stCondLst>
                                    <p:cond delay="0"/>
                                  </p:stCondLst>
                                  <p:childTnLst>
                                    <p:set>
                                      <p:cBhvr>
                                        <p:cTn id="52" dur="1" fill="hold">
                                          <p:stCondLst>
                                            <p:cond delay="0"/>
                                          </p:stCondLst>
                                        </p:cTn>
                                        <p:tgtEl>
                                          <p:spTgt spid="3">
                                            <p:txEl>
                                              <p:pRg st="1" end="1"/>
                                            </p:txEl>
                                          </p:spTgt>
                                        </p:tgtEl>
                                        <p:attrNameLst>
                                          <p:attrName>style.visibility</p:attrName>
                                        </p:attrNameLst>
                                      </p:cBhvr>
                                      <p:to>
                                        <p:strVal val="visible"/>
                                      </p:to>
                                    </p:set>
                                    <p:anim calcmode="lin" valueType="num">
                                      <p:cBhvr additive="base">
                                        <p:cTn id="5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55" presetID="2" presetClass="entr" presetSubtype="4" fill="hold" grpId="1" nodeType="withEffect">
                                  <p:stCondLst>
                                    <p:cond delay="0"/>
                                  </p:stCondLst>
                                  <p:childTnLst>
                                    <p:set>
                                      <p:cBhvr>
                                        <p:cTn id="56" dur="1" fill="hold">
                                          <p:stCondLst>
                                            <p:cond delay="0"/>
                                          </p:stCondLst>
                                        </p:cTn>
                                        <p:tgtEl>
                                          <p:spTgt spid="3">
                                            <p:txEl>
                                              <p:pRg st="2" end="2"/>
                                            </p:txEl>
                                          </p:spTgt>
                                        </p:tgtEl>
                                        <p:attrNameLst>
                                          <p:attrName>style.visibility</p:attrName>
                                        </p:attrNameLst>
                                      </p:cBhvr>
                                      <p:to>
                                        <p:strVal val="visible"/>
                                      </p:to>
                                    </p:set>
                                    <p:anim calcmode="lin" valueType="num">
                                      <p:cBhvr additive="base">
                                        <p:cTn id="5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1" nodeType="clickEffect">
                                  <p:stCondLst>
                                    <p:cond delay="0"/>
                                  </p:stCondLst>
                                  <p:childTnLst>
                                    <p:set>
                                      <p:cBhvr>
                                        <p:cTn id="62" dur="1" fill="hold">
                                          <p:stCondLst>
                                            <p:cond delay="0"/>
                                          </p:stCondLst>
                                        </p:cTn>
                                        <p:tgtEl>
                                          <p:spTgt spid="3">
                                            <p:txEl>
                                              <p:pRg st="3" end="3"/>
                                            </p:txEl>
                                          </p:spTgt>
                                        </p:tgtEl>
                                        <p:attrNameLst>
                                          <p:attrName>style.visibility</p:attrName>
                                        </p:attrNameLst>
                                      </p:cBhvr>
                                      <p:to>
                                        <p:strVal val="visible"/>
                                      </p:to>
                                    </p:set>
                                    <p:anim calcmode="lin" valueType="num">
                                      <p:cBhvr additive="base">
                                        <p:cTn id="6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1" nodeType="clickEffect">
                                  <p:stCondLst>
                                    <p:cond delay="0"/>
                                  </p:stCondLst>
                                  <p:childTnLst>
                                    <p:set>
                                      <p:cBhvr>
                                        <p:cTn id="68" dur="1" fill="hold">
                                          <p:stCondLst>
                                            <p:cond delay="0"/>
                                          </p:stCondLst>
                                        </p:cTn>
                                        <p:tgtEl>
                                          <p:spTgt spid="3">
                                            <p:txEl>
                                              <p:pRg st="4" end="4"/>
                                            </p:txEl>
                                          </p:spTgt>
                                        </p:tgtEl>
                                        <p:attrNameLst>
                                          <p:attrName>style.visibility</p:attrName>
                                        </p:attrNameLst>
                                      </p:cBhvr>
                                      <p:to>
                                        <p:strVal val="visible"/>
                                      </p:to>
                                    </p:set>
                                    <p:anim calcmode="lin" valueType="num">
                                      <p:cBhvr additive="base">
                                        <p:cTn id="6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grpId="1" nodeType="clickEffect">
                                  <p:stCondLst>
                                    <p:cond delay="0"/>
                                  </p:stCondLst>
                                  <p:childTnLst>
                                    <p:set>
                                      <p:cBhvr>
                                        <p:cTn id="74" dur="1" fill="hold">
                                          <p:stCondLst>
                                            <p:cond delay="0"/>
                                          </p:stCondLst>
                                        </p:cTn>
                                        <p:tgtEl>
                                          <p:spTgt spid="3">
                                            <p:txEl>
                                              <p:pRg st="5" end="5"/>
                                            </p:txEl>
                                          </p:spTgt>
                                        </p:tgtEl>
                                        <p:attrNameLst>
                                          <p:attrName>style.visibility</p:attrName>
                                        </p:attrNameLst>
                                      </p:cBhvr>
                                      <p:to>
                                        <p:strVal val="visible"/>
                                      </p:to>
                                    </p:set>
                                    <p:anim calcmode="lin" valueType="num">
                                      <p:cBhvr additive="base">
                                        <p:cTn id="7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77" presetID="2" presetClass="entr" presetSubtype="4" fill="hold" grpId="1" nodeType="withEffect">
                                  <p:stCondLst>
                                    <p:cond delay="0"/>
                                  </p:stCondLst>
                                  <p:childTnLst>
                                    <p:set>
                                      <p:cBhvr>
                                        <p:cTn id="78" dur="1" fill="hold">
                                          <p:stCondLst>
                                            <p:cond delay="0"/>
                                          </p:stCondLst>
                                        </p:cTn>
                                        <p:tgtEl>
                                          <p:spTgt spid="3">
                                            <p:txEl>
                                              <p:pRg st="6" end="6"/>
                                            </p:txEl>
                                          </p:spTgt>
                                        </p:tgtEl>
                                        <p:attrNameLst>
                                          <p:attrName>style.visibility</p:attrName>
                                        </p:attrNameLst>
                                      </p:cBhvr>
                                      <p:to>
                                        <p:strVal val="visible"/>
                                      </p:to>
                                    </p:set>
                                    <p:anim calcmode="lin" valueType="num">
                                      <p:cBhvr additive="base">
                                        <p:cTn id="7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1" nodeType="clickEffect">
                                  <p:stCondLst>
                                    <p:cond delay="0"/>
                                  </p:stCondLst>
                                  <p:childTnLst>
                                    <p:set>
                                      <p:cBhvr>
                                        <p:cTn id="84" dur="1" fill="hold">
                                          <p:stCondLst>
                                            <p:cond delay="0"/>
                                          </p:stCondLst>
                                        </p:cTn>
                                        <p:tgtEl>
                                          <p:spTgt spid="3">
                                            <p:txEl>
                                              <p:pRg st="7" end="7"/>
                                            </p:txEl>
                                          </p:spTgt>
                                        </p:tgtEl>
                                        <p:attrNameLst>
                                          <p:attrName>style.visibility</p:attrName>
                                        </p:attrNameLst>
                                      </p:cBhvr>
                                      <p:to>
                                        <p:strVal val="visible"/>
                                      </p:to>
                                    </p:set>
                                    <p:anim calcmode="lin" valueType="num">
                                      <p:cBhvr additive="base">
                                        <p:cTn id="8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4200" y="215900"/>
            <a:ext cx="7772400" cy="1143000"/>
          </a:xfrm>
        </p:spPr>
        <p:txBody>
          <a:bodyPr/>
          <a:lstStyle/>
          <a:p>
            <a:r>
              <a:rPr lang="en-US" dirty="0" smtClean="0"/>
              <a:t>What is </a:t>
            </a:r>
            <a:r>
              <a:rPr lang="en-US" dirty="0" err="1" smtClean="0"/>
              <a:t>Cyberwarfare</a:t>
            </a:r>
            <a:r>
              <a:rPr lang="en-US" dirty="0" smtClean="0"/>
              <a:t>?</a:t>
            </a:r>
            <a:endParaRPr lang="en-US" dirty="0"/>
          </a:p>
        </p:txBody>
      </p:sp>
      <p:sp>
        <p:nvSpPr>
          <p:cNvPr id="3" name="Content Placeholder 2"/>
          <p:cNvSpPr>
            <a:spLocks noGrp="1"/>
          </p:cNvSpPr>
          <p:nvPr>
            <p:ph idx="1"/>
          </p:nvPr>
        </p:nvSpPr>
        <p:spPr>
          <a:xfrm>
            <a:off x="419100" y="1320800"/>
            <a:ext cx="8521700" cy="5194300"/>
          </a:xfrm>
        </p:spPr>
        <p:txBody>
          <a:bodyPr/>
          <a:lstStyle/>
          <a:p>
            <a:pPr marL="0" indent="0">
              <a:buNone/>
            </a:pPr>
            <a:r>
              <a:rPr lang="en-US" sz="2000" dirty="0" smtClean="0"/>
              <a:t>Some Relevant examples:</a:t>
            </a:r>
          </a:p>
          <a:p>
            <a:pPr marL="0" indent="0">
              <a:buNone/>
            </a:pPr>
            <a:r>
              <a:rPr lang="en-US" sz="2000" dirty="0" smtClean="0"/>
              <a:t>Estonia DDOS, defacements 4/27/2007: </a:t>
            </a:r>
          </a:p>
          <a:p>
            <a:r>
              <a:rPr lang="en-US" sz="2000" dirty="0" smtClean="0"/>
              <a:t>Context: relocation of Soviet-built WWII memorial and grave markers from downtown Tallinn (national capital) to Tallinn Military </a:t>
            </a:r>
            <a:r>
              <a:rPr lang="en-US" sz="2000" dirty="0" err="1" smtClean="0"/>
              <a:t>Cemetary</a:t>
            </a:r>
            <a:r>
              <a:rPr lang="en-US" sz="2000" dirty="0" smtClean="0"/>
              <a:t>, seen as an insult by Russians and Russian Estonians</a:t>
            </a:r>
          </a:p>
          <a:p>
            <a:r>
              <a:rPr lang="en-US" sz="2000" dirty="0" smtClean="0"/>
              <a:t>Event: massive DDOS and defacements of Estonian websites, including Estonian parliament, banks, news portals, and political parties</a:t>
            </a:r>
          </a:p>
          <a:p>
            <a:endParaRPr lang="en-US" sz="2000" dirty="0"/>
          </a:p>
          <a:p>
            <a:pPr marL="0" indent="0">
              <a:buNone/>
            </a:pPr>
            <a:r>
              <a:rPr lang="en-US" sz="2000" dirty="0"/>
              <a:t>Georgia </a:t>
            </a:r>
            <a:r>
              <a:rPr lang="en-US" sz="2000" dirty="0" smtClean="0"/>
              <a:t>DDOS, defacements, traffic re-routing, July-August 2008:</a:t>
            </a:r>
          </a:p>
          <a:p>
            <a:r>
              <a:rPr lang="en-US" sz="2000" dirty="0" smtClean="0"/>
              <a:t>Context: Russia/Georgia shooting war over South Ossetia province</a:t>
            </a:r>
          </a:p>
          <a:p>
            <a:r>
              <a:rPr lang="en-US" sz="2000" dirty="0" smtClean="0"/>
              <a:t>Event: DDOS and defacement </a:t>
            </a:r>
            <a:r>
              <a:rPr lang="en-US" sz="2000" dirty="0"/>
              <a:t>attacks swamped and disabled websites of numerous South </a:t>
            </a:r>
            <a:r>
              <a:rPr lang="en-US" sz="2000" dirty="0" err="1"/>
              <a:t>Ossetian</a:t>
            </a:r>
            <a:r>
              <a:rPr lang="en-US" sz="2000" dirty="0"/>
              <a:t>, Georgian, Russian and </a:t>
            </a:r>
            <a:r>
              <a:rPr lang="en-US" sz="2000" dirty="0" smtClean="0"/>
              <a:t>Azerbaijani organizations</a:t>
            </a:r>
            <a:r>
              <a:rPr lang="en-US" sz="2000" dirty="0"/>
              <a:t>. </a:t>
            </a:r>
            <a:r>
              <a:rPr lang="en-US" sz="2000" dirty="0" smtClean="0"/>
              <a:t>Also re-routing of Georgian Internet traffic through servers in Russia and Turkey</a:t>
            </a:r>
            <a:endParaRPr lang="en-US" sz="2000" dirty="0"/>
          </a:p>
          <a:p>
            <a:endParaRPr lang="en-US" dirty="0"/>
          </a:p>
        </p:txBody>
      </p:sp>
    </p:spTree>
    <p:extLst>
      <p:ext uri="{BB962C8B-B14F-4D97-AF65-F5344CB8AC3E}">
        <p14:creationId xmlns:p14="http://schemas.microsoft.com/office/powerpoint/2010/main" val="136381049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100" y="342900"/>
            <a:ext cx="7772400" cy="673100"/>
          </a:xfrm>
        </p:spPr>
        <p:txBody>
          <a:bodyPr/>
          <a:lstStyle/>
          <a:p>
            <a:r>
              <a:rPr lang="en-US" dirty="0" err="1" smtClean="0"/>
              <a:t>Stuxnet</a:t>
            </a:r>
            <a:r>
              <a:rPr lang="en-US" dirty="0" smtClean="0"/>
              <a:t> and Saudi Aramco</a:t>
            </a:r>
            <a:endParaRPr lang="en-US" dirty="0"/>
          </a:p>
        </p:txBody>
      </p:sp>
      <p:sp>
        <p:nvSpPr>
          <p:cNvPr id="3" name="Content Placeholder 2"/>
          <p:cNvSpPr>
            <a:spLocks noGrp="1"/>
          </p:cNvSpPr>
          <p:nvPr>
            <p:ph idx="1"/>
          </p:nvPr>
        </p:nvSpPr>
        <p:spPr>
          <a:xfrm>
            <a:off x="673100" y="1219200"/>
            <a:ext cx="7975600" cy="5168900"/>
          </a:xfrm>
        </p:spPr>
        <p:txBody>
          <a:bodyPr/>
          <a:lstStyle/>
          <a:p>
            <a:pPr marL="0" indent="0">
              <a:buNone/>
            </a:pPr>
            <a:r>
              <a:rPr lang="en-US" sz="2000" dirty="0" err="1" smtClean="0"/>
              <a:t>Stuxnet</a:t>
            </a:r>
            <a:r>
              <a:rPr lang="en-US" sz="2000" dirty="0" smtClean="0"/>
              <a:t>, 2007-2010</a:t>
            </a:r>
            <a:endParaRPr lang="en-US" sz="2000" dirty="0"/>
          </a:p>
          <a:p>
            <a:r>
              <a:rPr lang="en-US" sz="2000" dirty="0" smtClean="0"/>
              <a:t>Context: Concern that Iran trying to develop nuclear weapons</a:t>
            </a:r>
          </a:p>
          <a:p>
            <a:r>
              <a:rPr lang="en-US" sz="2000" dirty="0" smtClean="0"/>
              <a:t>Event: Complex malware attack targeting centrifuge controllers at Iranian nuclear facilities</a:t>
            </a:r>
          </a:p>
          <a:p>
            <a:r>
              <a:rPr lang="en-US" sz="2000" dirty="0" smtClean="0"/>
              <a:t>Focused on physical damage to specifically targeted facilities</a:t>
            </a:r>
          </a:p>
          <a:p>
            <a:pPr marL="0" indent="0">
              <a:buNone/>
            </a:pPr>
            <a:endParaRPr lang="en-US" sz="2000" dirty="0" smtClean="0"/>
          </a:p>
          <a:p>
            <a:pPr marL="0" indent="0">
              <a:buNone/>
            </a:pPr>
            <a:r>
              <a:rPr lang="en-US" sz="2000" dirty="0" smtClean="0"/>
              <a:t>Saudi Aramco, Aug 15, 2012</a:t>
            </a:r>
          </a:p>
          <a:p>
            <a:r>
              <a:rPr lang="en-US" sz="2000" dirty="0" smtClean="0"/>
              <a:t>Context: aftermath of </a:t>
            </a:r>
            <a:r>
              <a:rPr lang="en-US" sz="2000" dirty="0" err="1" smtClean="0"/>
              <a:t>Stuxnet</a:t>
            </a:r>
            <a:r>
              <a:rPr lang="en-US" sz="2000" dirty="0" smtClean="0"/>
              <a:t> and continuing Saudi/Iran tensions</a:t>
            </a:r>
          </a:p>
          <a:p>
            <a:r>
              <a:rPr lang="en-US" sz="2000" dirty="0" smtClean="0"/>
              <a:t>Event: Virus wiped 30,000 (!) hard drives in Saudi national oil company (Aramco). Restoration required purchasing replacement drives; 5 months to recover.</a:t>
            </a:r>
          </a:p>
          <a:p>
            <a:r>
              <a:rPr lang="en-US" sz="2000" dirty="0" smtClean="0"/>
              <a:t>“Cutting Sword of Justice” group claimed responsibility; widely thought that Iran was behind this; probably insider access</a:t>
            </a:r>
          </a:p>
          <a:p>
            <a:pPr marL="0" indent="0">
              <a:buNone/>
            </a:pPr>
            <a:endParaRPr lang="en-US" dirty="0" smtClean="0"/>
          </a:p>
          <a:p>
            <a:endParaRPr lang="en-US" dirty="0"/>
          </a:p>
        </p:txBody>
      </p:sp>
    </p:spTree>
    <p:extLst>
      <p:ext uri="{BB962C8B-B14F-4D97-AF65-F5344CB8AC3E}">
        <p14:creationId xmlns:p14="http://schemas.microsoft.com/office/powerpoint/2010/main" val="163800853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Ukraine Power Grid</a:t>
            </a:r>
            <a:endParaRPr lang="en-US" dirty="0"/>
          </a:p>
        </p:txBody>
      </p:sp>
      <p:sp>
        <p:nvSpPr>
          <p:cNvPr id="3" name="Content Placeholder 2"/>
          <p:cNvSpPr>
            <a:spLocks noGrp="1"/>
          </p:cNvSpPr>
          <p:nvPr>
            <p:ph idx="1"/>
          </p:nvPr>
        </p:nvSpPr>
        <p:spPr/>
        <p:txBody>
          <a:bodyPr/>
          <a:lstStyle/>
          <a:p>
            <a:pPr marL="0" indent="0">
              <a:buNone/>
            </a:pPr>
            <a:r>
              <a:rPr lang="en-US" sz="2000" dirty="0" smtClean="0"/>
              <a:t>Ukraine, Dec. 23, 2015</a:t>
            </a:r>
          </a:p>
          <a:p>
            <a:r>
              <a:rPr lang="en-US" sz="2000" dirty="0" smtClean="0"/>
              <a:t>Context: Tensions over Ukraine eastern provinces, Crimea annexation, and Russia/Ukraine/EU relations</a:t>
            </a:r>
          </a:p>
          <a:p>
            <a:r>
              <a:rPr lang="en-US" sz="2000" dirty="0" smtClean="0"/>
              <a:t>Event: well-planned attack used hijacked credentials to usurp control of portion of Ukraine power grid and issued commands opening breakers and taking 30 substations offline, blackout hit 230,000 people. Overwrote firmware at 16 substations, preventing remote recovery. Took out two UPS (Uninterruptible Power Supply) backups and launched coordinated attack against the phone system to prevent call-ins.</a:t>
            </a:r>
            <a:endParaRPr lang="en-US" sz="2000" dirty="0"/>
          </a:p>
        </p:txBody>
      </p:sp>
    </p:spTree>
    <p:extLst>
      <p:ext uri="{BB962C8B-B14F-4D97-AF65-F5344CB8AC3E}">
        <p14:creationId xmlns:p14="http://schemas.microsoft.com/office/powerpoint/2010/main" val="5192825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7988300" cy="1143000"/>
          </a:xfrm>
        </p:spPr>
        <p:txBody>
          <a:bodyPr/>
          <a:lstStyle/>
          <a:p>
            <a:r>
              <a:rPr lang="en-US" dirty="0" smtClean="0"/>
              <a:t>Law of Armed Conflict (LOAC)</a:t>
            </a:r>
            <a:endParaRPr lang="en-US" dirty="0"/>
          </a:p>
        </p:txBody>
      </p:sp>
      <p:sp>
        <p:nvSpPr>
          <p:cNvPr id="3" name="Content Placeholder 2"/>
          <p:cNvSpPr>
            <a:spLocks noGrp="1"/>
          </p:cNvSpPr>
          <p:nvPr>
            <p:ph idx="1"/>
          </p:nvPr>
        </p:nvSpPr>
        <p:spPr>
          <a:xfrm>
            <a:off x="647700" y="1104900"/>
            <a:ext cx="7747000" cy="5080000"/>
          </a:xfrm>
        </p:spPr>
        <p:txBody>
          <a:bodyPr/>
          <a:lstStyle/>
          <a:p>
            <a:pPr marL="0" indent="0">
              <a:buNone/>
            </a:pPr>
            <a:r>
              <a:rPr lang="en-US" sz="2400" dirty="0" smtClean="0"/>
              <a:t>Principles of Law Of Armed Conflict (LOAC)</a:t>
            </a:r>
          </a:p>
          <a:p>
            <a:r>
              <a:rPr lang="en-US" sz="2000" dirty="0" smtClean="0"/>
              <a:t>Distinction</a:t>
            </a:r>
            <a:r>
              <a:rPr lang="en-US" sz="2000" dirty="0"/>
              <a:t>: engage only valid military targets; distinguish among lawful combatants, </a:t>
            </a:r>
            <a:r>
              <a:rPr lang="en-US" sz="2000" dirty="0" err="1"/>
              <a:t>noncomatants</a:t>
            </a:r>
            <a:r>
              <a:rPr lang="en-US" sz="2000" dirty="0"/>
              <a:t>, and unlawful combatants. </a:t>
            </a:r>
          </a:p>
          <a:p>
            <a:r>
              <a:rPr lang="en-US" sz="2000" dirty="0" smtClean="0"/>
              <a:t>Proportionality: loss of life and property damage incidental to attack must not be excessive in relation to military advantage gained</a:t>
            </a:r>
          </a:p>
          <a:p>
            <a:r>
              <a:rPr lang="en-US" sz="2000" dirty="0"/>
              <a:t>Military Necessity: limit actions to those necessary to accomplish a legitimate military objective</a:t>
            </a:r>
          </a:p>
          <a:p>
            <a:r>
              <a:rPr lang="en-US" sz="2000" dirty="0" smtClean="0"/>
              <a:t>Unnecessary suffering: Prohibits weapons, materials, methods of warfare that cause superfluous injury or unnecessary suffering</a:t>
            </a:r>
          </a:p>
          <a:p>
            <a:pPr marL="0" indent="0">
              <a:buNone/>
            </a:pPr>
            <a:r>
              <a:rPr lang="en-US" sz="2000" dirty="0" smtClean="0"/>
              <a:t>In general, use of force / armed attack is justified only in self-defense</a:t>
            </a:r>
          </a:p>
          <a:p>
            <a:pPr marL="0" indent="0">
              <a:buNone/>
            </a:pPr>
            <a:r>
              <a:rPr lang="en-US" sz="2000" dirty="0" smtClean="0"/>
              <a:t>Espionage is not considered a use of force</a:t>
            </a:r>
          </a:p>
          <a:p>
            <a:pPr marL="0" indent="0">
              <a:buNone/>
            </a:pPr>
            <a:endParaRPr lang="en-US" sz="2000" dirty="0" smtClean="0"/>
          </a:p>
          <a:p>
            <a:pPr marL="0" indent="0">
              <a:buNone/>
            </a:pPr>
            <a:endParaRPr lang="en-US" sz="2000" dirty="0"/>
          </a:p>
        </p:txBody>
      </p:sp>
    </p:spTree>
    <p:extLst>
      <p:ext uri="{BB962C8B-B14F-4D97-AF65-F5344CB8AC3E}">
        <p14:creationId xmlns:p14="http://schemas.microsoft.com/office/powerpoint/2010/main" val="249507768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71500"/>
            <a:ext cx="7620000" cy="939800"/>
          </a:xfrm>
        </p:spPr>
        <p:txBody>
          <a:bodyPr/>
          <a:lstStyle/>
          <a:p>
            <a:r>
              <a:rPr lang="en-US" dirty="0" err="1" smtClean="0"/>
              <a:t>Cyberattack</a:t>
            </a:r>
            <a:r>
              <a:rPr lang="en-US" dirty="0" smtClean="0"/>
              <a:t> vs. </a:t>
            </a:r>
            <a:r>
              <a:rPr lang="en-US" dirty="0" err="1" smtClean="0"/>
              <a:t>Cyberexploitation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42147631"/>
              </p:ext>
            </p:extLst>
          </p:nvPr>
        </p:nvGraphicFramePr>
        <p:xfrm>
          <a:off x="647701" y="1790700"/>
          <a:ext cx="7861299" cy="4356100"/>
        </p:xfrm>
        <a:graphic>
          <a:graphicData uri="http://schemas.openxmlformats.org/drawingml/2006/table">
            <a:tbl>
              <a:tblPr firstRow="1" bandRow="1">
                <a:tableStyleId>{8799B23B-EC83-4686-B30A-512413B5E67A}</a:tableStyleId>
              </a:tblPr>
              <a:tblGrid>
                <a:gridCol w="2620433"/>
                <a:gridCol w="2620433"/>
                <a:gridCol w="2620433"/>
              </a:tblGrid>
              <a:tr h="463550">
                <a:tc>
                  <a:txBody>
                    <a:bodyPr/>
                    <a:lstStyle/>
                    <a:p>
                      <a:r>
                        <a:rPr lang="en-US" dirty="0" smtClean="0"/>
                        <a:t>Terms</a:t>
                      </a:r>
                      <a:endParaRPr lang="en-US" dirty="0"/>
                    </a:p>
                  </a:txBody>
                  <a:tcPr/>
                </a:tc>
                <a:tc>
                  <a:txBody>
                    <a:bodyPr/>
                    <a:lstStyle/>
                    <a:p>
                      <a:r>
                        <a:rPr lang="en-US" dirty="0" err="1" smtClean="0"/>
                        <a:t>Cyberattack</a:t>
                      </a:r>
                      <a:endParaRPr lang="en-US" dirty="0"/>
                    </a:p>
                  </a:txBody>
                  <a:tcPr/>
                </a:tc>
                <a:tc>
                  <a:txBody>
                    <a:bodyPr/>
                    <a:lstStyle/>
                    <a:p>
                      <a:r>
                        <a:rPr lang="en-US" dirty="0" err="1" smtClean="0"/>
                        <a:t>Cyberexploitation</a:t>
                      </a:r>
                      <a:endParaRPr lang="en-US" dirty="0" smtClean="0"/>
                    </a:p>
                  </a:txBody>
                  <a:tcPr/>
                </a:tc>
              </a:tr>
              <a:tr h="1828800">
                <a:tc>
                  <a:txBody>
                    <a:bodyPr/>
                    <a:lstStyle/>
                    <a:p>
                      <a:r>
                        <a:rPr lang="en-US" dirty="0" smtClean="0"/>
                        <a:t>Approach/Intent</a:t>
                      </a:r>
                      <a:endParaRPr lang="en-US" dirty="0"/>
                    </a:p>
                  </a:txBody>
                  <a:tcPr/>
                </a:tc>
                <a:tc>
                  <a:txBody>
                    <a:bodyPr/>
                    <a:lstStyle/>
                    <a:p>
                      <a:r>
                        <a:rPr lang="en-US" dirty="0" smtClean="0"/>
                        <a:t>Degrade, disrupt, deny, destroy</a:t>
                      </a:r>
                      <a:r>
                        <a:rPr lang="en-US" baseline="0" dirty="0" smtClean="0"/>
                        <a:t> attacked infrastructure and systems/networks</a:t>
                      </a:r>
                      <a:endParaRPr lang="en-US" dirty="0"/>
                    </a:p>
                  </a:txBody>
                  <a:tcPr/>
                </a:tc>
                <a:tc>
                  <a:txBody>
                    <a:bodyPr/>
                    <a:lstStyle/>
                    <a:p>
                      <a:r>
                        <a:rPr lang="en-US" dirty="0" smtClean="0"/>
                        <a:t>Conduct smallest intervention consistent with desired operations</a:t>
                      </a:r>
                      <a:endParaRPr lang="en-US" dirty="0"/>
                    </a:p>
                  </a:txBody>
                  <a:tcPr/>
                </a:tc>
              </a:tr>
              <a:tr h="800100">
                <a:tc>
                  <a:txBody>
                    <a:bodyPr/>
                    <a:lstStyle/>
                    <a:p>
                      <a:r>
                        <a:rPr lang="en-US" dirty="0" smtClean="0"/>
                        <a:t>Primary relevant domestic law</a:t>
                      </a:r>
                      <a:endParaRPr lang="en-US" dirty="0"/>
                    </a:p>
                  </a:txBody>
                  <a:tcPr/>
                </a:tc>
                <a:tc>
                  <a:txBody>
                    <a:bodyPr/>
                    <a:lstStyle/>
                    <a:p>
                      <a:r>
                        <a:rPr lang="en-US" dirty="0" smtClean="0"/>
                        <a:t>US Code Title 10 authorities</a:t>
                      </a:r>
                      <a:endParaRPr lang="en-US" dirty="0"/>
                    </a:p>
                  </a:txBody>
                  <a:tcPr/>
                </a:tc>
                <a:tc>
                  <a:txBody>
                    <a:bodyPr/>
                    <a:lstStyle/>
                    <a:p>
                      <a:r>
                        <a:rPr lang="en-US" dirty="0" smtClean="0"/>
                        <a:t>US Code</a:t>
                      </a:r>
                      <a:r>
                        <a:rPr lang="en-US" baseline="0" dirty="0" smtClean="0"/>
                        <a:t> Title 50 authorities</a:t>
                      </a:r>
                      <a:endParaRPr lang="en-US" dirty="0"/>
                    </a:p>
                  </a:txBody>
                  <a:tcPr/>
                </a:tc>
              </a:tr>
              <a:tr h="463550">
                <a:tc>
                  <a:txBody>
                    <a:bodyPr/>
                    <a:lstStyle/>
                    <a:p>
                      <a:r>
                        <a:rPr lang="en-US" dirty="0" smtClean="0"/>
                        <a:t>Operational Agency</a:t>
                      </a:r>
                      <a:endParaRPr lang="en-US" dirty="0"/>
                    </a:p>
                  </a:txBody>
                  <a:tcPr/>
                </a:tc>
                <a:tc>
                  <a:txBody>
                    <a:bodyPr/>
                    <a:lstStyle/>
                    <a:p>
                      <a:r>
                        <a:rPr lang="en-US" dirty="0" smtClean="0"/>
                        <a:t>US Cyber Command</a:t>
                      </a:r>
                      <a:endParaRPr lang="en-US" dirty="0"/>
                    </a:p>
                  </a:txBody>
                  <a:tcPr/>
                </a:tc>
                <a:tc>
                  <a:txBody>
                    <a:bodyPr/>
                    <a:lstStyle/>
                    <a:p>
                      <a:r>
                        <a:rPr lang="en-US" dirty="0" smtClean="0"/>
                        <a:t>NSA</a:t>
                      </a:r>
                      <a:endParaRPr lang="en-US" dirty="0"/>
                    </a:p>
                  </a:txBody>
                  <a:tcPr/>
                </a:tc>
              </a:tr>
              <a:tr h="800100">
                <a:tc>
                  <a:txBody>
                    <a:bodyPr/>
                    <a:lstStyle/>
                    <a:p>
                      <a:r>
                        <a:rPr lang="en-US" dirty="0" smtClean="0"/>
                        <a:t>Personnel</a:t>
                      </a:r>
                      <a:endParaRPr lang="en-US" dirty="0"/>
                    </a:p>
                  </a:txBody>
                  <a:tcPr/>
                </a:tc>
                <a:tc>
                  <a:txBody>
                    <a:bodyPr/>
                    <a:lstStyle/>
                    <a:p>
                      <a:r>
                        <a:rPr lang="en-US" dirty="0" smtClean="0"/>
                        <a:t>Warfighters</a:t>
                      </a:r>
                      <a:endParaRPr lang="en-US" dirty="0"/>
                    </a:p>
                  </a:txBody>
                  <a:tcPr/>
                </a:tc>
                <a:tc>
                  <a:txBody>
                    <a:bodyPr/>
                    <a:lstStyle/>
                    <a:p>
                      <a:r>
                        <a:rPr lang="en-US" dirty="0" smtClean="0"/>
                        <a:t>Intelligence Community</a:t>
                      </a:r>
                      <a:endParaRPr lang="en-US" dirty="0"/>
                    </a:p>
                  </a:txBody>
                  <a:tcPr/>
                </a:tc>
              </a:tr>
            </a:tbl>
          </a:graphicData>
        </a:graphic>
      </p:graphicFrame>
    </p:spTree>
    <p:extLst>
      <p:ext uri="{BB962C8B-B14F-4D97-AF65-F5344CB8AC3E}">
        <p14:creationId xmlns:p14="http://schemas.microsoft.com/office/powerpoint/2010/main" val="75380251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400" y="393700"/>
            <a:ext cx="8115300" cy="812800"/>
          </a:xfrm>
        </p:spPr>
        <p:txBody>
          <a:bodyPr/>
          <a:lstStyle/>
          <a:p>
            <a:r>
              <a:rPr lang="en-US" dirty="0" smtClean="0"/>
              <a:t>Complexities</a:t>
            </a:r>
            <a:endParaRPr lang="en-US" dirty="0"/>
          </a:p>
        </p:txBody>
      </p:sp>
      <p:sp>
        <p:nvSpPr>
          <p:cNvPr id="3" name="Content Placeholder 2"/>
          <p:cNvSpPr>
            <a:spLocks noGrp="1"/>
          </p:cNvSpPr>
          <p:nvPr>
            <p:ph idx="1"/>
          </p:nvPr>
        </p:nvSpPr>
        <p:spPr>
          <a:xfrm>
            <a:off x="533400" y="1193800"/>
            <a:ext cx="7810500" cy="5156200"/>
          </a:xfrm>
        </p:spPr>
        <p:txBody>
          <a:bodyPr/>
          <a:lstStyle/>
          <a:p>
            <a:r>
              <a:rPr lang="en-US" sz="2000" dirty="0" smtClean="0"/>
              <a:t>Both </a:t>
            </a:r>
            <a:r>
              <a:rPr lang="en-US" sz="2000" dirty="0" err="1" smtClean="0"/>
              <a:t>cyberexploitation</a:t>
            </a:r>
            <a:r>
              <a:rPr lang="en-US" sz="2000" dirty="0" smtClean="0"/>
              <a:t> and </a:t>
            </a:r>
            <a:r>
              <a:rPr lang="en-US" sz="2000" dirty="0" err="1" smtClean="0"/>
              <a:t>cyberattack</a:t>
            </a:r>
            <a:r>
              <a:rPr lang="en-US" sz="2000" dirty="0" smtClean="0"/>
              <a:t> generally require the same kind of access to computing resources</a:t>
            </a:r>
          </a:p>
          <a:p>
            <a:pPr lvl="1"/>
            <a:r>
              <a:rPr lang="en-US" sz="2000" dirty="0" smtClean="0"/>
              <a:t>But they come under different authorities (U.S. </a:t>
            </a:r>
            <a:r>
              <a:rPr lang="en-US" sz="2000" dirty="0" err="1" smtClean="0"/>
              <a:t>CodeTitle</a:t>
            </a:r>
            <a:r>
              <a:rPr lang="en-US" sz="2000" dirty="0" smtClean="0"/>
              <a:t> 50 </a:t>
            </a:r>
            <a:r>
              <a:rPr lang="en-US" sz="2000" dirty="0" err="1" smtClean="0"/>
              <a:t>vs</a:t>
            </a:r>
            <a:r>
              <a:rPr lang="en-US" sz="2000" dirty="0" smtClean="0"/>
              <a:t> Title 10), which means different organizations are authorized to pursue them</a:t>
            </a:r>
          </a:p>
          <a:p>
            <a:r>
              <a:rPr lang="en-US" sz="2000" dirty="0" smtClean="0"/>
              <a:t>Indirect effects of </a:t>
            </a:r>
            <a:r>
              <a:rPr lang="en-US" sz="2000" dirty="0" err="1" smtClean="0"/>
              <a:t>cyberattacks</a:t>
            </a:r>
            <a:r>
              <a:rPr lang="en-US" sz="2000" dirty="0" smtClean="0"/>
              <a:t> are hard to anticipate</a:t>
            </a:r>
          </a:p>
          <a:p>
            <a:r>
              <a:rPr lang="en-US" sz="2000" dirty="0" err="1" smtClean="0"/>
              <a:t>Cyberattacks</a:t>
            </a:r>
            <a:r>
              <a:rPr lang="en-US" sz="2000" dirty="0" smtClean="0"/>
              <a:t> are complex to plan and execute</a:t>
            </a:r>
          </a:p>
          <a:p>
            <a:r>
              <a:rPr lang="en-US" sz="2000" dirty="0" smtClean="0"/>
              <a:t>Identity of the party behind a significant </a:t>
            </a:r>
            <a:r>
              <a:rPr lang="en-US" sz="2000" dirty="0" err="1" smtClean="0"/>
              <a:t>cyberattack</a:t>
            </a:r>
            <a:r>
              <a:rPr lang="en-US" sz="2000" dirty="0" smtClean="0"/>
              <a:t> can be concealed relatively easily (compared with kinetic attack)</a:t>
            </a:r>
          </a:p>
          <a:p>
            <a:pPr lvl="1"/>
            <a:r>
              <a:rPr lang="en-US" sz="2000" dirty="0" smtClean="0"/>
              <a:t>Proxies, (like privateers)</a:t>
            </a:r>
          </a:p>
          <a:p>
            <a:r>
              <a:rPr lang="en-US" sz="2000" dirty="0" err="1" smtClean="0"/>
              <a:t>Cyberattacks</a:t>
            </a:r>
            <a:r>
              <a:rPr lang="en-US" sz="2000" dirty="0" smtClean="0"/>
              <a:t> are relatively inexpensive (and so may be open to non-state actors)</a:t>
            </a:r>
          </a:p>
          <a:p>
            <a:r>
              <a:rPr lang="en-US" sz="2000" dirty="0" err="1" smtClean="0"/>
              <a:t>Cyberweapons</a:t>
            </a:r>
            <a:r>
              <a:rPr lang="en-US" sz="2000" dirty="0" smtClean="0"/>
              <a:t> once used may be thrown back at you </a:t>
            </a:r>
          </a:p>
          <a:p>
            <a:r>
              <a:rPr lang="en-US" sz="2000" dirty="0" err="1" smtClean="0"/>
              <a:t>Cyberweapons</a:t>
            </a:r>
            <a:r>
              <a:rPr lang="en-US" sz="2000" dirty="0" smtClean="0"/>
              <a:t> once used may become useless (because holes can be closed)</a:t>
            </a:r>
          </a:p>
          <a:p>
            <a:endParaRPr lang="en-US" dirty="0" smtClean="0"/>
          </a:p>
        </p:txBody>
      </p:sp>
    </p:spTree>
    <p:extLst>
      <p:ext uri="{BB962C8B-B14F-4D97-AF65-F5344CB8AC3E}">
        <p14:creationId xmlns:p14="http://schemas.microsoft.com/office/powerpoint/2010/main" val="260237900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 calcmode="lin" valueType="num">
                                      <p:cBhvr additive="base">
                                        <p:cTn id="4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 calcmode="lin" valueType="num">
                                      <p:cBhvr additive="base">
                                        <p:cTn id="5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CL CSfPP Templat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untitled 1">
      <a:majorFont>
        <a:latin typeface="Comic Sans MS"/>
        <a:ea typeface="ＭＳ Ｐゴシック"/>
        <a:cs typeface=""/>
      </a:majorFont>
      <a:minorFont>
        <a:latin typeface="Comic Sans MS"/>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ea typeface="ＭＳ Ｐゴシック" charset="0"/>
          </a:defRPr>
        </a:defPPr>
      </a:lstStyle>
    </a:lnDef>
  </a:objectDefaults>
  <a:extraClrSchemeLst>
    <a:extraClrScheme>
      <a:clrScheme name="untitled 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ntitled 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ntitled 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ntitled 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ntitled 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ntitled 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ntitled 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 CSfPP Template.potx</Template>
  <TotalTime>20589</TotalTime>
  <Pages>4</Pages>
  <Words>1871</Words>
  <Application>Microsoft Macintosh PowerPoint</Application>
  <PresentationFormat>On-screen Show (4:3)</PresentationFormat>
  <Paragraphs>232</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CL CSfPP Template</vt:lpstr>
      <vt:lpstr>Cybersecurity for Future Presidents</vt:lpstr>
      <vt:lpstr>Any Questions?</vt:lpstr>
      <vt:lpstr>Cybersecurity events from the past week of interest to future (or current) Presidents:</vt:lpstr>
      <vt:lpstr>What is Cyberwarfare?</vt:lpstr>
      <vt:lpstr>Stuxnet and Saudi Aramco</vt:lpstr>
      <vt:lpstr>Ukraine Power Grid</vt:lpstr>
      <vt:lpstr>Law of Armed Conflict (LOAC)</vt:lpstr>
      <vt:lpstr>Cyberattack vs. Cyberexploitation</vt:lpstr>
      <vt:lpstr>Complexities</vt:lpstr>
      <vt:lpstr>Norms and Diplomacy</vt:lpstr>
      <vt:lpstr>Cyberwarfare issues for the future President</vt:lpstr>
      <vt:lpstr>On the Horizon </vt:lpstr>
      <vt:lpstr>Quantum Key Distribution</vt:lpstr>
      <vt:lpstr>Quantum Computing</vt:lpstr>
      <vt:lpstr>Questions that I think a future President should be able to answer (and that I hope you can answer!)</vt:lpstr>
      <vt:lpstr>Questions - 2</vt:lpstr>
      <vt:lpstr>Questions - 3</vt:lpstr>
      <vt:lpstr>Questions - 4</vt:lpstr>
      <vt:lpstr>Finally,</vt:lpstr>
      <vt:lpstr>What’s Next?</vt:lpstr>
      <vt:lpstr>And now your questions…</vt:lpstr>
      <vt:lpstr>Thank you! You are a great class!  Be well, work hard, do great things!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Network Security Principles and Applications </dc:title>
  <dc:subject/>
  <dc:creator>Carl Landwehr</dc:creator>
  <cp:keywords/>
  <dc:description/>
  <cp:lastModifiedBy>Carl Landwehr User</cp:lastModifiedBy>
  <cp:revision>271</cp:revision>
  <cp:lastPrinted>2015-02-10T03:37:27Z</cp:lastPrinted>
  <dcterms:created xsi:type="dcterms:W3CDTF">1999-01-11T22:03:35Z</dcterms:created>
  <dcterms:modified xsi:type="dcterms:W3CDTF">2016-05-04T13:18:34Z</dcterms:modified>
</cp:coreProperties>
</file>